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2501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pic>
        <p:nvPicPr>
          <p:cNvPr id="4" name="صورة 3" descr="صورة تحتوي على نص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576C27D1-D2C3-A53C-CE7F-ED3A22C5C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2E8C0-0418-5BDB-7FB8-968479AB5927}"/>
              </a:ext>
            </a:extLst>
          </p:cNvPr>
          <p:cNvSpPr txBox="1"/>
          <p:nvPr/>
        </p:nvSpPr>
        <p:spPr>
          <a:xfrm>
            <a:off x="812006" y="1322887"/>
            <a:ext cx="9067800" cy="570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إرشادات تخطيط وتنظيم العرض التقديمي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مسار الابتكار والأعمال الريادية</a:t>
            </a: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4F81BD"/>
                </a:solidFill>
              </a:rPr>
              <a:t>مجال الأعمال الريادية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5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بإختيار اللغة المناسبة لعرضك التقديمي ( اللغة العربية أو اللغة الإنجليزية).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أنشئ ترتيبًا مرئيًا واضحًا بعناوين بارزة، متبوعًا بأقسام مثل الفكرة العامة، الأهداف والفئة المستهدفة، الخطة المتبعة، الجانب الإبداعي، التحديات وكيفية مواجهتها، دراسة الجدوى، التطوير والخطط المستقبلية.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استخدم خطًا واضحًا (يفضل استخدام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Arial </a:t>
            </a: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حافظ على حجم خط يمكن قراءته بسهولة من مسافة بعيدة (الحجم الموصى به للعناوين هو 46 والنص الرئيسي هو من 24 إلى 36).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يجب أن يكون ترتيب المحتوى ترتيب منطقي يتبع المنهج العلمي (الفكرة العامة، الأهداف والفئة المستهدفة، الخطة المتبعة، الجانب الإبداعي، التحديات وكيفية مواجهتها، دراسة الجدوى، التطوير والخطط المستقبلية).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يجب المحافظة على التناسق في أنماط الخطوط والألوان والتنسيقات في جميع أنحاء العرض التقديمي.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بتضمين عناصر بصرية كالرسومات والمخططات والصور ذات الصلة وتأكد من وجود مسافة مناسبة بين النص والصور والأقسام.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تأكد من أن التسميات التوضيحية للعناصر البصرية عالية الجودة وموجزة، ولكنها غنية بالمعلومات.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كن موجزا في النص الخاص بك واستخدم النقاط والفقرات القصيرة لتوصيل المعلومات بكفاءة.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بمراجعة العرض التقديمي الخاص بك بدقة للتأكد من عدم وجود أخطاء إملائية ونحوية.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ar-SA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إدارة الوقت حيث لا تزيد مدة العرض التقديمي عن 10 دقائق</a:t>
            </a: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016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58DCA-3BDD-4B6D-5616-461ECB5090C9}"/>
              </a:ext>
            </a:extLst>
          </p:cNvPr>
          <p:cNvSpPr txBox="1"/>
          <p:nvPr/>
        </p:nvSpPr>
        <p:spPr>
          <a:xfrm>
            <a:off x="3535657" y="1597012"/>
            <a:ext cx="460499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cs typeface="Arial"/>
              </a:rPr>
              <a:t>Creative aspect</a:t>
            </a: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الجانب الإبداعي</a:t>
            </a:r>
            <a:endParaRPr lang="ar-SA" dirty="0">
              <a:solidFill>
                <a:srgbClr val="638DB5"/>
              </a:solidFill>
              <a:ea typeface="Calibri"/>
              <a:cs typeface="Arial"/>
            </a:endParaRP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58338-CD6D-5BFF-1BB3-322503B91803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B6A96-66DD-DEDA-CCB3-FAB95CC3F221}"/>
              </a:ext>
            </a:extLst>
          </p:cNvPr>
          <p:cNvSpPr txBox="1"/>
          <p:nvPr/>
        </p:nvSpPr>
        <p:spPr>
          <a:xfrm>
            <a:off x="3389742" y="1577557"/>
            <a:ext cx="460499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ea typeface="Calibri"/>
                <a:cs typeface="Arial"/>
              </a:rPr>
              <a:t>Economic impact</a:t>
            </a:r>
          </a:p>
          <a:p>
            <a:pPr algn="ctr" rtl="0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الأثر الاقتصادي</a:t>
            </a: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A97A0-9DE2-BF6E-DA16-147A82F393BC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0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6128D7-A71D-2D78-792E-A954DC2FD593}"/>
              </a:ext>
            </a:extLst>
          </p:cNvPr>
          <p:cNvSpPr txBox="1"/>
          <p:nvPr/>
        </p:nvSpPr>
        <p:spPr>
          <a:xfrm>
            <a:off x="3214644" y="1577557"/>
            <a:ext cx="460499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ea typeface="Calibri"/>
                <a:cs typeface="Arial"/>
              </a:rPr>
              <a:t>Social impact</a:t>
            </a:r>
          </a:p>
          <a:p>
            <a:pPr algn="ctr" rtl="0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الأثر الاجتماعي</a:t>
            </a:r>
            <a:endParaRPr lang="en-US" sz="3000" b="1" dirty="0" err="1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93135-2BFF-715E-1201-D5BB91AD0B6B}"/>
              </a:ext>
            </a:extLst>
          </p:cNvPr>
          <p:cNvSpPr txBox="1">
            <a:spLocks/>
          </p:cNvSpPr>
          <p:nvPr/>
        </p:nvSpPr>
        <p:spPr>
          <a:xfrm>
            <a:off x="4494244" y="7245999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9D1A4-06BA-50B7-1A0A-BC3527EEA00E}"/>
              </a:ext>
            </a:extLst>
          </p:cNvPr>
          <p:cNvSpPr txBox="1"/>
          <p:nvPr/>
        </p:nvSpPr>
        <p:spPr>
          <a:xfrm>
            <a:off x="3229298" y="1804112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3000" b="1" dirty="0">
                <a:solidFill>
                  <a:srgbClr val="638DB5"/>
                </a:solidFill>
                <a:latin typeface="Arial"/>
                <a:ea typeface="Calibri"/>
                <a:cs typeface="Arial"/>
              </a:rPr>
              <a:t>Business model and feasibility study</a:t>
            </a: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92E91D1-D553-5C7A-EA5C-44AD003B3C26}"/>
              </a:ext>
            </a:extLst>
          </p:cNvPr>
          <p:cNvSpPr txBox="1">
            <a:spLocks/>
          </p:cNvSpPr>
          <p:nvPr/>
        </p:nvSpPr>
        <p:spPr>
          <a:xfrm>
            <a:off x="4438261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9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5A1DF3-1D2C-B975-1E67-55E2FF2189AF}"/>
              </a:ext>
            </a:extLst>
          </p:cNvPr>
          <p:cNvSpPr txBox="1"/>
          <p:nvPr/>
        </p:nvSpPr>
        <p:spPr>
          <a:xfrm>
            <a:off x="3043409" y="1816476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cs typeface="Arial"/>
              </a:rPr>
              <a:t>Marketing strategy</a:t>
            </a: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كيفية التسويق</a:t>
            </a: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9B706-0AED-94EB-2955-572AA2D5F12B}"/>
              </a:ext>
            </a:extLst>
          </p:cNvPr>
          <p:cNvSpPr txBox="1">
            <a:spLocks/>
          </p:cNvSpPr>
          <p:nvPr/>
        </p:nvSpPr>
        <p:spPr>
          <a:xfrm>
            <a:off x="4655975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AC969-C34F-68C1-4580-7F4ED3F40A02}"/>
              </a:ext>
            </a:extLst>
          </p:cNvPr>
          <p:cNvSpPr txBox="1"/>
          <p:nvPr/>
        </p:nvSpPr>
        <p:spPr>
          <a:xfrm>
            <a:off x="2238701" y="1762952"/>
            <a:ext cx="6214409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cs typeface="Arial"/>
              </a:rPr>
              <a:t>Operability, Development, and Sustainability</a:t>
            </a:r>
            <a:endParaRPr lang="ar-SA" sz="3000" b="1" dirty="0">
              <a:solidFill>
                <a:srgbClr val="638DB5"/>
              </a:solidFill>
              <a:latin typeface="Arial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القابلية للتشغيل والتطوير والاستدامة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endParaRPr lang="ar-SA" sz="3000" b="1" dirty="0">
              <a:solidFill>
                <a:srgbClr val="638DB5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1E8A9-A593-1E1B-94D5-F613A09A0AD9}"/>
              </a:ext>
            </a:extLst>
          </p:cNvPr>
          <p:cNvSpPr txBox="1">
            <a:spLocks/>
          </p:cNvSpPr>
          <p:nvPr/>
        </p:nvSpPr>
        <p:spPr>
          <a:xfrm>
            <a:off x="4631094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39A49D-BF7B-BD60-1ABD-AA181C4910BF}"/>
              </a:ext>
            </a:extLst>
          </p:cNvPr>
          <p:cNvSpPr txBox="1"/>
          <p:nvPr/>
        </p:nvSpPr>
        <p:spPr>
          <a:xfrm>
            <a:off x="1670874" y="1984862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 and how to confront them</a:t>
            </a: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</a:rPr>
              <a:t>التحديات وكيفية مواجهتها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98FC2-18DE-F241-8A5C-13129CB4C9C2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7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C518A-7554-CCAB-678B-010E36D6B7B1}"/>
              </a:ext>
            </a:extLst>
          </p:cNvPr>
          <p:cNvSpPr txBox="1"/>
          <p:nvPr/>
        </p:nvSpPr>
        <p:spPr>
          <a:xfrm>
            <a:off x="1421606" y="1673576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Support and partnerships</a:t>
            </a:r>
            <a:endParaRPr lang="en-US" sz="3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>
              <a:defRPr/>
            </a:pPr>
            <a:r>
              <a:rPr lang="ar-SA" sz="3000" b="1" kern="0" dirty="0">
                <a:solidFill>
                  <a:srgbClr val="638DB5"/>
                </a:solidFill>
                <a:ea typeface="Calibri"/>
                <a:cs typeface="Arial"/>
              </a:rPr>
              <a:t>الدعم والشراكات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93A9-1195-54EA-63DA-E08E40C624E7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2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7746C-F4C0-E70F-AACF-6E52F9BB381D}"/>
              </a:ext>
            </a:extLst>
          </p:cNvPr>
          <p:cNvSpPr txBox="1"/>
          <p:nvPr/>
        </p:nvSpPr>
        <p:spPr>
          <a:xfrm>
            <a:off x="2295869" y="1842062"/>
            <a:ext cx="592710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defRPr/>
            </a:pPr>
            <a:r>
              <a:rPr lang="en-US" sz="3000" b="1" dirty="0">
                <a:solidFill>
                  <a:srgbClr val="638DB5"/>
                </a:solidFill>
                <a:latin typeface="Arial"/>
                <a:cs typeface="Arial"/>
              </a:rPr>
              <a:t>Recommendations</a:t>
            </a: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التوصيات</a:t>
            </a: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927AE-BE04-E37A-C7DF-DD7FD0ABB993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7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83AB4-1F16-A4D6-9F5B-3444D6FD6563}"/>
              </a:ext>
            </a:extLst>
          </p:cNvPr>
          <p:cNvSpPr txBox="1"/>
          <p:nvPr/>
        </p:nvSpPr>
        <p:spPr>
          <a:xfrm>
            <a:off x="2130499" y="1764241"/>
            <a:ext cx="592710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defRPr/>
            </a:pPr>
            <a:r>
              <a:rPr lang="en-GB" sz="3000" b="1" dirty="0">
                <a:solidFill>
                  <a:srgbClr val="638DB5"/>
                </a:solidFill>
                <a:latin typeface="Arial"/>
                <a:cs typeface="Arial"/>
              </a:rPr>
              <a:t>References</a:t>
            </a: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3000" b="1" dirty="0">
                <a:solidFill>
                  <a:srgbClr val="638DB5"/>
                </a:solidFill>
                <a:latin typeface="Arial"/>
                <a:cs typeface="Arial"/>
              </a:rPr>
              <a:t>المراجع ان وجدت</a:t>
            </a:r>
          </a:p>
          <a:p>
            <a:pPr algn="ctr" rtl="0">
              <a:defRPr/>
            </a:pPr>
            <a:endParaRPr lang="en-US" sz="3000" b="1" dirty="0">
              <a:solidFill>
                <a:srgbClr val="638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F174A-5253-A50B-FBB2-51DE0FB56178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6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EAB2C2-0A97-4810-F9C2-DD2F9ACD3DA5}"/>
              </a:ext>
            </a:extLst>
          </p:cNvPr>
          <p:cNvSpPr txBox="1"/>
          <p:nvPr/>
        </p:nvSpPr>
        <p:spPr>
          <a:xfrm>
            <a:off x="1905873" y="1823618"/>
            <a:ext cx="7239000" cy="35051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Title/</a:t>
            </a: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العنوان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000" b="1" kern="0" dirty="0">
                <a:solidFill>
                  <a:srgbClr val="FFCC00"/>
                </a:solidFill>
              </a:rPr>
              <a:t>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Student’s name</a:t>
            </a:r>
            <a:r>
              <a:rPr lang="en-US" sz="2000" b="1" kern="0" dirty="0">
                <a:solidFill>
                  <a:srgbClr val="FFCC00"/>
                </a:solidFill>
              </a:rPr>
              <a:t>:.......................,......................: 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اسم الطالب أو الطالبة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University of Jeddah</a:t>
            </a:r>
            <a:r>
              <a:rPr lang="en-US" sz="2000" b="1" kern="0" dirty="0">
                <a:solidFill>
                  <a:srgbClr val="FFCC00"/>
                </a:solidFill>
                <a:cs typeface="Calibri"/>
              </a:rPr>
              <a:t>  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جامعة جدة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000" b="1" kern="0" dirty="0">
                <a:solidFill>
                  <a:srgbClr val="FFCC00"/>
                </a:solidFill>
              </a:rPr>
              <a:t>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Faculty of</a:t>
            </a:r>
            <a:r>
              <a:rPr lang="en-US" sz="2000" b="1" kern="0" dirty="0">
                <a:solidFill>
                  <a:srgbClr val="FFCC00"/>
                </a:solidFill>
              </a:rPr>
              <a:t>:……….............,...................: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كلية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000" b="1" kern="0" dirty="0">
                <a:solidFill>
                  <a:srgbClr val="FFCC00"/>
                </a:solidFill>
                <a:ea typeface="Calibri"/>
                <a:cs typeface="Arial"/>
              </a:rPr>
              <a:t>      </a:t>
            </a:r>
            <a:r>
              <a:rPr lang="ar-SA" sz="2000" b="1" kern="0" dirty="0">
                <a:solidFill>
                  <a:srgbClr val="FFCC00"/>
                </a:solidFill>
                <a:ea typeface="Calibri"/>
                <a:cs typeface="Arial"/>
              </a:rPr>
              <a:t>قسم:....................</a:t>
            </a:r>
            <a:r>
              <a:rPr lang="en-US" sz="2000" b="1" kern="0" dirty="0">
                <a:solidFill>
                  <a:srgbClr val="FFCC00"/>
                </a:solidFill>
              </a:rPr>
              <a:t> ,</a:t>
            </a:r>
            <a:r>
              <a:rPr lang="ar-SA" sz="2000" b="1" kern="0" dirty="0">
                <a:solidFill>
                  <a:srgbClr val="FFCC00"/>
                </a:solidFill>
                <a:ea typeface="Calibri"/>
                <a:cs typeface="Arial"/>
              </a:rPr>
              <a:t>.................</a:t>
            </a:r>
            <a:r>
              <a:rPr lang="en-GB" sz="2000" b="1" kern="0" dirty="0">
                <a:solidFill>
                  <a:srgbClr val="FFCC00"/>
                </a:solidFill>
                <a:ea typeface="Calibri"/>
                <a:cs typeface="Arial"/>
              </a:rPr>
              <a:t>Department of </a:t>
            </a:r>
            <a:endParaRPr lang="ar-SA" sz="2000" b="1" kern="0" dirty="0">
              <a:solidFill>
                <a:srgbClr val="FFCC00"/>
              </a:solidFill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Submission No: </a:t>
            </a:r>
            <a:r>
              <a:rPr lang="en-US" sz="2000" b="1" kern="0" dirty="0">
                <a:solidFill>
                  <a:srgbClr val="FFCC00"/>
                </a:solidFill>
              </a:rPr>
              <a:t>(.................),(..................)</a:t>
            </a:r>
            <a:r>
              <a:rPr lang="en-US" sz="2000" b="1" kern="0" dirty="0">
                <a:solidFill>
                  <a:srgbClr val="FFCC00"/>
                </a:solidFill>
                <a:cs typeface="Calibri"/>
              </a:rPr>
              <a:t> :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رقم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المشاركة 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B154338-85F1-69E4-A62B-988574B6748B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8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FC665-DD18-AC12-4708-17EEF42FE138}"/>
              </a:ext>
            </a:extLst>
          </p:cNvPr>
          <p:cNvSpPr txBox="1"/>
          <p:nvPr/>
        </p:nvSpPr>
        <p:spPr>
          <a:xfrm>
            <a:off x="1524157" y="1336738"/>
            <a:ext cx="4425099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l" rtl="0"/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algn="l" rtl="0"/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project idea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 audience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 Objectives.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Importance of the project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Creative aspect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Economic impact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 impact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Business model and feasibility study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Marketing strategy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Operability, development, and sustainability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Challenges and mitigation strategies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Support and partnerships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8CD7-3298-19E2-8035-DBA6531AB8F7}"/>
              </a:ext>
            </a:extLst>
          </p:cNvPr>
          <p:cNvSpPr txBox="1">
            <a:spLocks/>
          </p:cNvSpPr>
          <p:nvPr/>
        </p:nvSpPr>
        <p:spPr>
          <a:xfrm>
            <a:off x="6102154" y="1799282"/>
            <a:ext cx="3552968" cy="51739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5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</a:rPr>
              <a:t>المحتويات </a:t>
            </a:r>
            <a:endParaRPr kumimoji="0" lang="en-GB" sz="5500" b="1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الفكرة العامة</a:t>
            </a: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 </a:t>
            </a: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		</a:t>
            </a:r>
            <a:endParaRPr lang="en-US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وصف المشروع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الفئة المستهدفة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المنافسون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أهداف المشروع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الأهمية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الجانب الإبداعي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الأثر الاقتصادي</a:t>
            </a:r>
            <a:endParaRPr lang="en-US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الأثر الاجتماعي</a:t>
            </a:r>
            <a:endParaRPr lang="ar-SA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نموذج العمل ودراسة الجدوى</a:t>
            </a: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كيفية التسويق</a:t>
            </a: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القابلية للتشغيل والتطوير والاستدامة</a:t>
            </a: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التحديات وكيفية مواجهتها</a:t>
            </a: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الدعم والشراكات</a:t>
            </a: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التوصيات</a:t>
            </a:r>
          </a:p>
          <a:p>
            <a:pPr rtl="1">
              <a:buChar char="•"/>
              <a:defRPr/>
            </a:pPr>
            <a:endParaRPr lang="en-US" sz="3200" b="0" i="0" u="none" strike="noStrike" kern="1200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0F6228-481F-7FA3-4DF1-B9C37AFE1B7B}"/>
              </a:ext>
            </a:extLst>
          </p:cNvPr>
          <p:cNvSpPr txBox="1">
            <a:spLocks/>
          </p:cNvSpPr>
          <p:nvPr/>
        </p:nvSpPr>
        <p:spPr>
          <a:xfrm>
            <a:off x="4702628" y="6732814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EDE492-AF2A-9952-2A47-4C9F80CE498A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4F6AC-2681-FEED-D638-9CCF904E3B9B}"/>
              </a:ext>
            </a:extLst>
          </p:cNvPr>
          <p:cNvSpPr txBox="1"/>
          <p:nvPr/>
        </p:nvSpPr>
        <p:spPr>
          <a:xfrm>
            <a:off x="2931645" y="1756440"/>
            <a:ext cx="4604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general idea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</a:rPr>
              <a:t>الفكرة العامة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7ED43-F91D-ABF9-79E9-05E4A58957F3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2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D2B13-7C8E-C97A-D815-56A869AEBFFC}"/>
              </a:ext>
            </a:extLst>
          </p:cNvPr>
          <p:cNvSpPr txBox="1"/>
          <p:nvPr/>
        </p:nvSpPr>
        <p:spPr>
          <a:xfrm>
            <a:off x="3184564" y="1727257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Project description</a:t>
            </a: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ar-SA" sz="3000" b="1" kern="0" dirty="0">
                <a:solidFill>
                  <a:srgbClr val="638DB5"/>
                </a:solidFill>
                <a:ea typeface="Calibri"/>
                <a:cs typeface="Arial"/>
              </a:rPr>
              <a:t>وصف المشروع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A888C93-61B0-EB14-955D-330E169A03F3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46DDE-A3F5-CBF6-ABEF-CB5966D4511B}"/>
              </a:ext>
            </a:extLst>
          </p:cNvPr>
          <p:cNvSpPr txBox="1"/>
          <p:nvPr/>
        </p:nvSpPr>
        <p:spPr>
          <a:xfrm>
            <a:off x="3135926" y="1756441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Target audience</a:t>
            </a:r>
            <a:endParaRPr lang="en-US" dirty="0">
              <a:solidFill>
                <a:srgbClr val="638DB5"/>
              </a:solidFill>
            </a:endParaRPr>
          </a:p>
          <a:p>
            <a:pPr algn="ctr">
              <a:defRPr/>
            </a:pPr>
            <a:r>
              <a:rPr lang="ar-SA" sz="3000" b="1" kern="0" dirty="0">
                <a:solidFill>
                  <a:srgbClr val="638DB5"/>
                </a:solidFill>
                <a:ea typeface="Calibri"/>
                <a:cs typeface="Arial"/>
              </a:rPr>
              <a:t>الفئة المستهدفة</a:t>
            </a:r>
            <a:endParaRPr lang="ar-SA" dirty="0">
              <a:solidFill>
                <a:srgbClr val="638DB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552DC-44B8-B134-025F-C47F8942FE19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4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35F9E-E942-5B69-1D88-C7B6808517D9}"/>
              </a:ext>
            </a:extLst>
          </p:cNvPr>
          <p:cNvSpPr txBox="1"/>
          <p:nvPr/>
        </p:nvSpPr>
        <p:spPr>
          <a:xfrm>
            <a:off x="3340207" y="1785623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Competitors</a:t>
            </a:r>
            <a:endParaRPr lang="en-US" dirty="0">
              <a:solidFill>
                <a:srgbClr val="638DB5"/>
              </a:solidFill>
            </a:endParaRPr>
          </a:p>
          <a:p>
            <a:pPr algn="ctr">
              <a:defRPr/>
            </a:pPr>
            <a:r>
              <a:rPr lang="ar-SA" sz="3000" b="1" kern="0" dirty="0">
                <a:solidFill>
                  <a:srgbClr val="638DB5"/>
                </a:solidFill>
                <a:ea typeface="Calibri"/>
                <a:cs typeface="Arial"/>
              </a:rPr>
              <a:t>المنافسون</a:t>
            </a:r>
            <a:endParaRPr lang="ar-SA" dirty="0">
              <a:solidFill>
                <a:srgbClr val="638DB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ED7C0-4344-3BD5-C4EF-05E2803621DD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6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7CA84-9144-4071-D0B5-D24196771C27}"/>
              </a:ext>
            </a:extLst>
          </p:cNvPr>
          <p:cNvSpPr txBox="1"/>
          <p:nvPr/>
        </p:nvSpPr>
        <p:spPr>
          <a:xfrm>
            <a:off x="3252658" y="1814806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Project objectives</a:t>
            </a:r>
            <a:endParaRPr lang="en-US" dirty="0">
              <a:solidFill>
                <a:srgbClr val="638DB5"/>
              </a:solidFill>
            </a:endParaRPr>
          </a:p>
          <a:p>
            <a:pPr algn="ctr">
              <a:defRPr/>
            </a:pPr>
            <a:r>
              <a:rPr lang="ar-SA" sz="3000" b="1" kern="0" dirty="0">
                <a:solidFill>
                  <a:srgbClr val="638DB5"/>
                </a:solidFill>
                <a:ea typeface="Calibri"/>
                <a:cs typeface="Arial"/>
              </a:rPr>
              <a:t>أهداف المشروع</a:t>
            </a:r>
            <a:endParaRPr lang="ar-SA" dirty="0">
              <a:solidFill>
                <a:srgbClr val="638DB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3F781-6144-4C47-4EA2-83FB3232104E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3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2658B-5C46-92DE-8D06-125AC77A9DB5}"/>
              </a:ext>
            </a:extLst>
          </p:cNvPr>
          <p:cNvSpPr txBox="1"/>
          <p:nvPr/>
        </p:nvSpPr>
        <p:spPr>
          <a:xfrm>
            <a:off x="3143104" y="1857196"/>
            <a:ext cx="46049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3000" b="1" kern="0" dirty="0">
                <a:solidFill>
                  <a:srgbClr val="638DB5"/>
                </a:solidFill>
                <a:latin typeface="Arial"/>
                <a:cs typeface="Arial"/>
              </a:rPr>
              <a:t>Importance</a:t>
            </a:r>
            <a:endParaRPr lang="en-US" dirty="0">
              <a:solidFill>
                <a:srgbClr val="638DB5"/>
              </a:solidFill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kern="0" dirty="0">
                <a:solidFill>
                  <a:srgbClr val="638DB5"/>
                </a:solidFill>
                <a:cs typeface="Arial"/>
              </a:rPr>
              <a:t>الأهمية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BEEEA-CAB8-275B-7C86-6741AAD6A8F1}"/>
              </a:ext>
            </a:extLst>
          </p:cNvPr>
          <p:cNvSpPr txBox="1">
            <a:spLocks/>
          </p:cNvSpPr>
          <p:nvPr/>
        </p:nvSpPr>
        <p:spPr>
          <a:xfrm>
            <a:off x="4519126" y="7270880"/>
            <a:ext cx="4114800" cy="23948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                               Participation Number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61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481</Words>
  <Application>Microsoft Office PowerPoint</Application>
  <PresentationFormat>Custom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ABRAR ABDULLAH HUSSAIN DAGHISTANI</dc:creator>
  <cp:lastModifiedBy>مرام طلال جمال باشا</cp:lastModifiedBy>
  <cp:revision>8</cp:revision>
  <dcterms:created xsi:type="dcterms:W3CDTF">2024-01-16T09:39:49Z</dcterms:created>
  <dcterms:modified xsi:type="dcterms:W3CDTF">2024-01-26T21:10:18Z</dcterms:modified>
</cp:coreProperties>
</file>