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5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طيل, التصميم&#10;&#10;تم إنشاء الوصف تلقائياً">
            <a:extLst>
              <a:ext uri="{FF2B5EF4-FFF2-40B4-BE49-F238E27FC236}">
                <a16:creationId xmlns:a16="http://schemas.microsoft.com/office/drawing/2014/main" id="{459BEEE7-8A66-952D-AEB4-E01C92C6B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2501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9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طيل, التصميم&#10;&#10;تم إنشاء الوصف تلقائياً">
            <a:extLst>
              <a:ext uri="{FF2B5EF4-FFF2-40B4-BE49-F238E27FC236}">
                <a16:creationId xmlns:a16="http://schemas.microsoft.com/office/drawing/2014/main" id="{459BEEE7-8A66-952D-AEB4-E01C92C6B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pic>
        <p:nvPicPr>
          <p:cNvPr id="4" name="صورة 3" descr="صورة تحتوي على نص, لقطة شاشة, مستطيل&#10;&#10;تم إنشاء الوصف تلقائياً">
            <a:extLst>
              <a:ext uri="{FF2B5EF4-FFF2-40B4-BE49-F238E27FC236}">
                <a16:creationId xmlns:a16="http://schemas.microsoft.com/office/drawing/2014/main" id="{576C27D1-D2C3-A53C-CE7F-ED3A22C5C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67409-1861-A755-F95E-BAAFBF1E3503}"/>
              </a:ext>
            </a:extLst>
          </p:cNvPr>
          <p:cNvSpPr txBox="1"/>
          <p:nvPr/>
        </p:nvSpPr>
        <p:spPr>
          <a:xfrm>
            <a:off x="812006" y="1362367"/>
            <a:ext cx="9067800" cy="570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إرشادات تخطيط وتنظيم العرض التقديمي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مسار الإبتكار والأعمال الريادية</a:t>
            </a:r>
          </a:p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dirty="0">
                <a:solidFill>
                  <a:srgbClr val="4F81BD"/>
                </a:solidFill>
              </a:rPr>
              <a:t>مجال الابتكار/ الاختراع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5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بإختيار اللغة المناسبة لعرضك التقديمي ( اللغة العربية أو اللغة الإنجليزية).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أنشئ ترتيبًا مرئيًا واضحًا بعناوين بارزة، متبوعًا بأقسام مثل الفكرة العامة، الأهداف والفئة المستهدفة، الخطة المتبعة، الجانب الإبداعي، التحديات وكيفية مواجهتها، دراسة الجدوى، التطوير والخطط المستقبلية.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استخدم خطًا واضحًا (يفضل استخدام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Arial </a:t>
            </a: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حافظ على حجم خط يمكن قراءته بسهولة من مسافة بعيدة (الحجم الموصى به للعناوين هو 46 والنص الرئيسي هو من 24 إلى 36).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يجب أن يكون ترتيب المحتوى ترتيب منطقي يتبع المنهج العلمي (الفكرة العامة، الأهداف والفئة المستهدفة، الخطة المتبعة، الجانب الإبداعي، التحديات وكيفية مواجهتها، دراسة الجدوى، التطوير والخطط المستقبلية).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يجب المحافظة على التناسق في أنماط الخطوط والألوان والتنسيقات في جميع أنحاء العرض التقديمي.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بتضمين عناصر بصرية كالرسومات والمخططات والصور ذات الصلة وتأكد من وجود مسافة مناسبة بين النص والصور والأقسام.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تأكد من أن التسميات التوضيحية للعناصر البصرية عالية الجودة وموجزة، ولكنها غنية بالمعلومات.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كن موجزا في النص الخاص بك واستخدم النقاط والفقرات القصيرة لتوصيل المعلومات بكفاءة.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قم بمراجعة العرض التقديمي الخاص بك بدقة للتأكد من عدم وجود أخطاء إملائية ونحوية.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ar-SA" sz="1500" b="1" kern="0" dirty="0">
                <a:solidFill>
                  <a:prstClr val="black"/>
                </a:solidFill>
              </a:rPr>
              <a:t>إدارة الوقت حيث لا تزيد مدة العرض التقديمي عن 10 دقائق.</a:t>
            </a:r>
            <a:endParaRPr kumimoji="0" lang="ar-SA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016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F169A08-4835-4510-0F20-BDE82A4A0379}"/>
              </a:ext>
            </a:extLst>
          </p:cNvPr>
          <p:cNvSpPr txBox="1">
            <a:spLocks/>
          </p:cNvSpPr>
          <p:nvPr/>
        </p:nvSpPr>
        <p:spPr>
          <a:xfrm>
            <a:off x="4550228" y="725843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0DD18-E511-61BE-E7C3-3FCE65531457}"/>
              </a:ext>
            </a:extLst>
          </p:cNvPr>
          <p:cNvSpPr txBox="1"/>
          <p:nvPr/>
        </p:nvSpPr>
        <p:spPr>
          <a:xfrm>
            <a:off x="1654628" y="2282601"/>
            <a:ext cx="4953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study</a:t>
            </a:r>
          </a:p>
          <a:p>
            <a:pPr algn="l" rt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to commercialize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societal benefit 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benefit</a:t>
            </a:r>
          </a:p>
          <a:p>
            <a:pPr algn="l" rt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8C5A0B-91F6-872D-FCFF-9B91896226CC}"/>
              </a:ext>
            </a:extLst>
          </p:cNvPr>
          <p:cNvSpPr txBox="1">
            <a:spLocks/>
          </p:cNvSpPr>
          <p:nvPr/>
        </p:nvSpPr>
        <p:spPr>
          <a:xfrm>
            <a:off x="6803837" y="2282601"/>
            <a:ext cx="3200400" cy="2183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1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Arial" panose="020B0604020202020204" pitchFamily="34" charset="0"/>
              </a:rPr>
              <a:t>دراسة الجدوى</a:t>
            </a:r>
          </a:p>
          <a:p>
            <a:pPr algn="r" rtl="1"/>
            <a:r>
              <a:rPr lang="ar-SA" sz="11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 marL="1143000" indent="-1143000" algn="r" rt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ar-SA" sz="8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القدرة على التسـويـق </a:t>
            </a:r>
          </a:p>
          <a:p>
            <a:pPr marL="1143000" indent="-1143000" algn="r" rt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ar-SA" sz="8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1143000" indent="-1143000" algn="r" rt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ar-SA" sz="8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الفائدة المجتمعية </a:t>
            </a:r>
          </a:p>
          <a:p>
            <a:pPr marL="1143000" indent="-1143000" algn="r" rt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ar-SA" sz="8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1143000" indent="-1143000" algn="r" rtl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ar-SA" sz="8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الفائدة الاقتصادية </a:t>
            </a:r>
            <a:endParaRPr lang="en-US" sz="8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44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E91727-C8F4-8949-F666-CA1D65F63B24}"/>
              </a:ext>
            </a:extLst>
          </p:cNvPr>
          <p:cNvSpPr txBox="1"/>
          <p:nvPr/>
        </p:nvSpPr>
        <p:spPr>
          <a:xfrm>
            <a:off x="2519605" y="1608598"/>
            <a:ext cx="59271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and future plans</a:t>
            </a:r>
          </a:p>
          <a:p>
            <a:pPr algn="ctr" rtl="0">
              <a:defRPr/>
            </a:pPr>
            <a:r>
              <a:rPr lang="ar-SA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التطوير والخطط المستقبلية</a:t>
            </a:r>
          </a:p>
          <a:p>
            <a:pPr algn="ctr" rtl="0">
              <a:defRPr/>
            </a:pPr>
            <a:endParaRPr lang="en-US" sz="30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3DC9B8B-7DA1-4411-8418-2A3EA4026DD7}"/>
              </a:ext>
            </a:extLst>
          </p:cNvPr>
          <p:cNvSpPr txBox="1">
            <a:spLocks/>
          </p:cNvSpPr>
          <p:nvPr/>
        </p:nvSpPr>
        <p:spPr>
          <a:xfrm>
            <a:off x="4655975" y="727087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CC478-E357-FC49-CEB3-06B3F9E74849}"/>
              </a:ext>
            </a:extLst>
          </p:cNvPr>
          <p:cNvSpPr txBox="1"/>
          <p:nvPr/>
        </p:nvSpPr>
        <p:spPr>
          <a:xfrm>
            <a:off x="1726406" y="2144631"/>
            <a:ext cx="7239000" cy="35051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Title/</a:t>
            </a: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العنوان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en-US" sz="2000" b="1" kern="0" dirty="0">
                <a:solidFill>
                  <a:srgbClr val="FFCC00"/>
                </a:solidFill>
              </a:rPr>
              <a:t>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Student’s name</a:t>
            </a:r>
            <a:r>
              <a:rPr lang="en-US" sz="2000" b="1" kern="0" dirty="0">
                <a:solidFill>
                  <a:srgbClr val="FFCC00"/>
                </a:solidFill>
              </a:rPr>
              <a:t>:.......................,......................: 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cs typeface="Arial"/>
              </a:rPr>
              <a:t>اسم الطالب أو الطالبة </a:t>
            </a:r>
            <a:r>
              <a:rPr lang="ar-SA" sz="2000" b="1" kern="0" dirty="0">
                <a:solidFill>
                  <a:srgbClr val="FFCC00"/>
                </a:solidFill>
                <a:cs typeface="Arial"/>
              </a:rPr>
              <a:t> </a:t>
            </a:r>
            <a:endParaRPr lang="ar-SA" sz="2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ea typeface="Calibri"/>
              <a:cs typeface="Arial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University of Jeddah</a:t>
            </a:r>
            <a:r>
              <a:rPr lang="en-US" sz="2000" b="1" kern="0" dirty="0">
                <a:solidFill>
                  <a:srgbClr val="FFCC00"/>
                </a:solidFill>
                <a:cs typeface="Calibri"/>
              </a:rPr>
              <a:t>  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cs typeface="Arial"/>
              </a:rPr>
              <a:t>جامعة جدة </a:t>
            </a:r>
            <a:r>
              <a:rPr lang="ar-SA" sz="2000" b="1" kern="0" dirty="0">
                <a:solidFill>
                  <a:srgbClr val="FFCC00"/>
                </a:solidFill>
                <a:cs typeface="Arial"/>
              </a:rPr>
              <a:t> </a:t>
            </a:r>
            <a:endParaRPr lang="ar-SA" sz="2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ea typeface="Calibri"/>
              <a:cs typeface="Arial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en-US" sz="2000" b="1" kern="0" dirty="0">
                <a:solidFill>
                  <a:srgbClr val="FFCC00"/>
                </a:solidFill>
              </a:rPr>
              <a:t>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Faculty of</a:t>
            </a:r>
            <a:r>
              <a:rPr lang="en-US" sz="2000" b="1" kern="0" dirty="0">
                <a:solidFill>
                  <a:srgbClr val="FFCC00"/>
                </a:solidFill>
              </a:rPr>
              <a:t>:……….............,...................: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cs typeface="Arial"/>
              </a:rPr>
              <a:t>كلية</a:t>
            </a:r>
            <a:endParaRPr lang="ar-SA" sz="2000" b="1" kern="0" dirty="0">
              <a:solidFill>
                <a:srgbClr val="FFCC00"/>
              </a:solidFill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 kern="0" dirty="0" err="1">
                <a:solidFill>
                  <a:srgbClr val="FFCC00"/>
                </a:solidFill>
              </a:rPr>
              <a:t>قسم</a:t>
            </a:r>
            <a:r>
              <a:rPr lang="en-US" sz="2000" b="1" kern="0" dirty="0">
                <a:solidFill>
                  <a:srgbClr val="FFCC00"/>
                </a:solidFill>
              </a:rPr>
              <a:t>: ....................,.....................: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Department of</a:t>
            </a:r>
            <a:endParaRPr lang="ar-SA" sz="2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ea typeface="Calibri"/>
              <a:cs typeface="Arial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</a:rPr>
              <a:t>Submission No: </a:t>
            </a:r>
            <a:r>
              <a:rPr lang="en-US" sz="2000" b="1" kern="0" dirty="0">
                <a:solidFill>
                  <a:srgbClr val="FFCC00"/>
                </a:solidFill>
              </a:rPr>
              <a:t>(.................),(..................)</a:t>
            </a:r>
            <a:r>
              <a:rPr lang="en-US" sz="2000" b="1" kern="0" dirty="0">
                <a:solidFill>
                  <a:srgbClr val="FFCC00"/>
                </a:solidFill>
                <a:cs typeface="Calibri"/>
              </a:rPr>
              <a:t> :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cs typeface="Arial"/>
              </a:rPr>
              <a:t>رقم </a:t>
            </a:r>
            <a:r>
              <a:rPr lang="ar-SA" sz="2000" b="1" kern="0" dirty="0">
                <a:solidFill>
                  <a:srgbClr val="FFCC00"/>
                </a:solidFill>
                <a:cs typeface="Arial"/>
              </a:rPr>
              <a:t>المشاركة  </a:t>
            </a:r>
            <a:endParaRPr lang="ar-SA" sz="2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38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941E251-3211-F958-181C-B0AD55F62B9C}"/>
              </a:ext>
            </a:extLst>
          </p:cNvPr>
          <p:cNvSpPr txBox="1">
            <a:spLocks/>
          </p:cNvSpPr>
          <p:nvPr/>
        </p:nvSpPr>
        <p:spPr>
          <a:xfrm>
            <a:off x="4562669" y="7270880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C650-8B70-1420-F18C-83964DECA9BD}"/>
              </a:ext>
            </a:extLst>
          </p:cNvPr>
          <p:cNvSpPr txBox="1">
            <a:spLocks/>
          </p:cNvSpPr>
          <p:nvPr/>
        </p:nvSpPr>
        <p:spPr>
          <a:xfrm>
            <a:off x="5045240" y="2384977"/>
            <a:ext cx="3962400" cy="3047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55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المحتويات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الفكرة العامة 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الأهداف                                        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الفئة المستهدفة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الخطة المتبعة 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الجانب الابداعي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	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التحديات وكيفية مواجهتها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دراسة الجدوى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SA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التطوير والخطط المستقبلية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CE1-A94B-A253-0DEC-1F2FA1F24B3E}"/>
              </a:ext>
            </a:extLst>
          </p:cNvPr>
          <p:cNvSpPr txBox="1"/>
          <p:nvPr/>
        </p:nvSpPr>
        <p:spPr>
          <a:xfrm>
            <a:off x="1001673" y="1979344"/>
            <a:ext cx="44250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general idea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creative side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how to confront them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study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and future plans</a:t>
            </a:r>
          </a:p>
          <a:p>
            <a:pPr algn="l" rtl="0"/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1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A4230D4-B609-9E1F-5721-0E12A511DF66}"/>
              </a:ext>
            </a:extLst>
          </p:cNvPr>
          <p:cNvSpPr txBox="1">
            <a:spLocks/>
          </p:cNvSpPr>
          <p:nvPr/>
        </p:nvSpPr>
        <p:spPr>
          <a:xfrm>
            <a:off x="4512905" y="7252218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EDF89-FD4D-2E09-792A-5DAE1CFB8525}"/>
              </a:ext>
            </a:extLst>
          </p:cNvPr>
          <p:cNvSpPr txBox="1"/>
          <p:nvPr/>
        </p:nvSpPr>
        <p:spPr>
          <a:xfrm>
            <a:off x="3583398" y="1678619"/>
            <a:ext cx="4604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general idea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الفكرة العامة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768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DD17A2D-E0A3-1E35-5804-08E2884567B6}"/>
              </a:ext>
            </a:extLst>
          </p:cNvPr>
          <p:cNvSpPr txBox="1">
            <a:spLocks/>
          </p:cNvSpPr>
          <p:nvPr/>
        </p:nvSpPr>
        <p:spPr>
          <a:xfrm>
            <a:off x="4724399" y="7258438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C251-C65D-F50B-1F55-542143E72F47}"/>
              </a:ext>
            </a:extLst>
          </p:cNvPr>
          <p:cNvSpPr txBox="1"/>
          <p:nvPr/>
        </p:nvSpPr>
        <p:spPr>
          <a:xfrm>
            <a:off x="3289018" y="1633460"/>
            <a:ext cx="4604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الأهداف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004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0EB0A7E-C130-0502-B9AF-54DDDBE5C2D0}"/>
              </a:ext>
            </a:extLst>
          </p:cNvPr>
          <p:cNvSpPr txBox="1">
            <a:spLocks/>
          </p:cNvSpPr>
          <p:nvPr/>
        </p:nvSpPr>
        <p:spPr>
          <a:xfrm>
            <a:off x="4562669" y="7245997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3D74D-A957-6CB1-112E-67CC50EFEC1E}"/>
              </a:ext>
            </a:extLst>
          </p:cNvPr>
          <p:cNvSpPr txBox="1"/>
          <p:nvPr/>
        </p:nvSpPr>
        <p:spPr>
          <a:xfrm>
            <a:off x="2961726" y="1616467"/>
            <a:ext cx="4604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</a:t>
            </a:r>
          </a:p>
          <a:p>
            <a:pPr algn="ctr" rtl="0">
              <a:defRPr/>
            </a:pPr>
            <a:r>
              <a:rPr lang="ar-SA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الفئة المستهدفة</a:t>
            </a:r>
          </a:p>
          <a:p>
            <a:pPr algn="ctr" rtl="0">
              <a:defRPr/>
            </a:pPr>
            <a:endParaRPr lang="en-US" sz="30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defRPr/>
            </a:pPr>
            <a:endParaRPr lang="en-US" sz="30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3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A83F30-D64F-2304-7F15-AE3C9E17A589}"/>
              </a:ext>
            </a:extLst>
          </p:cNvPr>
          <p:cNvSpPr txBox="1">
            <a:spLocks/>
          </p:cNvSpPr>
          <p:nvPr/>
        </p:nvSpPr>
        <p:spPr>
          <a:xfrm>
            <a:off x="4581330" y="7252219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6CE17-93A0-3751-1D56-944263D6BD34}"/>
              </a:ext>
            </a:extLst>
          </p:cNvPr>
          <p:cNvSpPr txBox="1"/>
          <p:nvPr/>
        </p:nvSpPr>
        <p:spPr>
          <a:xfrm>
            <a:off x="3043409" y="1929522"/>
            <a:ext cx="46049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</a:t>
            </a:r>
          </a:p>
          <a:p>
            <a:pPr algn="ctr" rtl="0">
              <a:defRPr/>
            </a:pPr>
            <a:r>
              <a:rPr lang="ar-SA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الخطة المتبعة </a:t>
            </a:r>
          </a:p>
          <a:p>
            <a:pPr algn="ctr" rtl="0">
              <a:defRPr/>
            </a:pPr>
            <a:endParaRPr lang="en-US" sz="30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9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6052EB6-B3BC-B0FC-76A1-7F10994813AF}"/>
              </a:ext>
            </a:extLst>
          </p:cNvPr>
          <p:cNvSpPr txBox="1">
            <a:spLocks/>
          </p:cNvSpPr>
          <p:nvPr/>
        </p:nvSpPr>
        <p:spPr>
          <a:xfrm>
            <a:off x="4774163" y="7258438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37184-6DED-9F8C-FE4A-AB2C600B4145}"/>
              </a:ext>
            </a:extLst>
          </p:cNvPr>
          <p:cNvSpPr txBox="1"/>
          <p:nvPr/>
        </p:nvSpPr>
        <p:spPr>
          <a:xfrm>
            <a:off x="3418643" y="1766713"/>
            <a:ext cx="4604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creative side</a:t>
            </a:r>
            <a:endParaRPr lang="ar-SA" sz="30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</a:endParaRPr>
          </a:p>
          <a:p>
            <a:pPr algn="ctr" rtl="0">
              <a:defRPr/>
            </a:pPr>
            <a:r>
              <a:rPr lang="ar-SA" sz="3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الجانب الإبداعي</a:t>
            </a:r>
            <a:endParaRPr lang="en-US" sz="3000" b="1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0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5EC78F2-5E69-DF19-2A63-25A522DF277F}"/>
              </a:ext>
            </a:extLst>
          </p:cNvPr>
          <p:cNvSpPr txBox="1">
            <a:spLocks/>
          </p:cNvSpPr>
          <p:nvPr/>
        </p:nvSpPr>
        <p:spPr>
          <a:xfrm>
            <a:off x="4593771" y="7245998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8D289-7236-28CD-2D43-77B62FD7A53F}"/>
              </a:ext>
            </a:extLst>
          </p:cNvPr>
          <p:cNvSpPr txBox="1"/>
          <p:nvPr/>
        </p:nvSpPr>
        <p:spPr>
          <a:xfrm>
            <a:off x="1165036" y="1975134"/>
            <a:ext cx="784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Challenges and how to confront them</a:t>
            </a:r>
            <a:endParaRPr kumimoji="0" lang="ar-SA" sz="3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التحديات وكيفية مواجهتها </a:t>
            </a:r>
          </a:p>
        </p:txBody>
      </p:sp>
    </p:spTree>
    <p:extLst>
      <p:ext uri="{BB962C8B-B14F-4D97-AF65-F5344CB8AC3E}">
        <p14:creationId xmlns:p14="http://schemas.microsoft.com/office/powerpoint/2010/main" val="6594028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404</Words>
  <Application>Microsoft Office PowerPoint</Application>
  <PresentationFormat>Custom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ABRAR ABDULLAH HUSSAIN DAGHISTANI</dc:creator>
  <cp:lastModifiedBy>مرام طلال جمال باشا</cp:lastModifiedBy>
  <cp:revision>7</cp:revision>
  <dcterms:created xsi:type="dcterms:W3CDTF">2024-01-16T09:39:49Z</dcterms:created>
  <dcterms:modified xsi:type="dcterms:W3CDTF">2024-01-26T21:02:27Z</dcterms:modified>
</cp:coreProperties>
</file>