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57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AB"/>
    <a:srgbClr val="C69C42"/>
    <a:srgbClr val="D3B764"/>
    <a:srgbClr val="2E78AE"/>
    <a:srgbClr val="2E6CA1"/>
    <a:srgbClr val="013068"/>
    <a:srgbClr val="001542"/>
    <a:srgbClr val="8AACCA"/>
    <a:srgbClr val="4D5F9D"/>
    <a:srgbClr val="2D7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1477B-D76D-FFDA-6224-274A6FCF340B}" v="36" dt="2024-01-18T23:51:41.702"/>
    <p1510:client id="{AB59961C-FB06-5C2A-8256-44E762F674C6}" v="13" dt="2024-01-18T19:39:38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20" d="100"/>
          <a:sy n="20" d="100"/>
        </p:scale>
        <p:origin x="1545" y="-15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نص, لقطة شاشة, مستطيل&#10;&#10;تم إنشاء الوصف تلقائياً">
            <a:extLst>
              <a:ext uri="{FF2B5EF4-FFF2-40B4-BE49-F238E27FC236}">
                <a16:creationId xmlns:a16="http://schemas.microsoft.com/office/drawing/2014/main" id="{09AD5E34-03A6-753F-DF15-25CC3B0DB2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" y="0"/>
            <a:ext cx="30471288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5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نص, لقطة شاشة, مستطيل&#10;&#10;تم إنشاء الوصف تلقائياً">
            <a:extLst>
              <a:ext uri="{FF2B5EF4-FFF2-40B4-BE49-F238E27FC236}">
                <a16:creationId xmlns:a16="http://schemas.microsoft.com/office/drawing/2014/main" id="{C29FD6AE-831B-2084-3364-A86EF623B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" y="0"/>
            <a:ext cx="30356581" cy="426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1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r" defTabSz="3027487" rtl="1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A5F7AF-8F8F-C8AF-A0B5-9DCAC228910C}"/>
              </a:ext>
            </a:extLst>
          </p:cNvPr>
          <p:cNvSpPr txBox="1"/>
          <p:nvPr/>
        </p:nvSpPr>
        <p:spPr>
          <a:xfrm>
            <a:off x="629126" y="5224245"/>
            <a:ext cx="29279374" cy="375795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/>
            <a:r>
              <a:rPr lang="ar-SA" sz="6600" b="1" dirty="0">
                <a:solidFill>
                  <a:schemeClr val="accent1"/>
                </a:solidFill>
                <a:latin typeface="+mj-lt"/>
              </a:rPr>
              <a:t>إرشادات تخطيط وتنظيم الملصق العلمي</a:t>
            </a:r>
            <a:endParaRPr lang="en-US" sz="6600" b="1" dirty="0">
              <a:solidFill>
                <a:schemeClr val="accent1"/>
              </a:solidFill>
              <a:latin typeface="+mj-lt"/>
            </a:endParaRPr>
          </a:p>
          <a:p>
            <a:pPr algn="ctr" rtl="1"/>
            <a:r>
              <a:rPr lang="ar-SA" sz="6000" b="1" dirty="0">
                <a:solidFill>
                  <a:schemeClr val="accent1"/>
                </a:solidFill>
                <a:latin typeface="+mj-lt"/>
              </a:rPr>
              <a:t>مسار الأبحاث العلمية</a:t>
            </a:r>
          </a:p>
          <a:p>
            <a:pPr algn="r" rtl="1"/>
            <a:endParaRPr lang="ar-SA" sz="6600" dirty="0"/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ترتيب واضح:</a:t>
            </a:r>
          </a:p>
          <a:p>
            <a:pPr algn="r" rtl="1"/>
            <a:r>
              <a:rPr lang="ar-SA" sz="6600" dirty="0"/>
              <a:t>انشاء ترتيب مرئي واضح بعنوان بارز ، متبوعا بأقسام مثل المقدمة ومنهجية البحث والنتائج والمناقشة والخاتمة والعمل المستقبلي او التوصيات 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قابليه القراءة:</a:t>
            </a:r>
          </a:p>
          <a:p>
            <a:pPr algn="r" rtl="1"/>
            <a:r>
              <a:rPr lang="ar-SA" sz="6600" dirty="0"/>
              <a:t>استخدم خطا مقروءا (</a:t>
            </a:r>
            <a:r>
              <a:rPr lang="en-GB" sz="6600" dirty="0"/>
              <a:t>Arial </a:t>
            </a:r>
            <a:r>
              <a:rPr lang="ar-SA" sz="6600" dirty="0"/>
              <a:t>غالبا ما يتم تفضيله).</a:t>
            </a:r>
          </a:p>
          <a:p>
            <a:pPr algn="r" rtl="1"/>
            <a:r>
              <a:rPr lang="ar-SA" sz="6600" dirty="0"/>
              <a:t>حافظ على حجم خط يمكن قراءته بسهولة من مسافة بعيدة (الحجم الموصي به للعناوين هو 46 والنص الرئيسي هو 24-36 نقطة).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التسلسل المنطقي:</a:t>
            </a:r>
          </a:p>
          <a:p>
            <a:pPr algn="r" rtl="1"/>
            <a:r>
              <a:rPr lang="ar-SA" sz="6600" dirty="0"/>
              <a:t>تنظيم المحتوى بتسلسل  منطقي يتبع الطريقة العلمية (المقدمة ، منهجية البحث ، النتائج ، المناقشة ، والاستنتاج والعمل المستقبلي أو التوصيات).</a:t>
            </a:r>
          </a:p>
          <a:p>
            <a:pPr algn="r" rtl="1"/>
            <a:r>
              <a:rPr lang="ar-SA" sz="6600" dirty="0"/>
              <a:t>استخدم عناوين واضحة لتوجيه القارئ خلال المحتوى.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الاتساق:</a:t>
            </a:r>
          </a:p>
          <a:p>
            <a:pPr algn="r" rtl="1"/>
            <a:r>
              <a:rPr lang="ar-SA" sz="6600" dirty="0"/>
              <a:t>حافظ على التناسق في أنماط الخطوط والألوان والتنسيق في جميع أنحاء الملصق.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العناصر المرئية: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الرسومات والصور:</a:t>
            </a:r>
          </a:p>
          <a:p>
            <a:pPr algn="r" rtl="1"/>
            <a:r>
              <a:rPr lang="ar-SA" sz="6600" dirty="0"/>
              <a:t>تضمين رسومات ومخططات وصور ذات صلة وعالية الجودة.</a:t>
            </a:r>
          </a:p>
          <a:p>
            <a:pPr algn="r" rtl="1"/>
            <a:r>
              <a:rPr lang="ar-SA" sz="6600" dirty="0"/>
              <a:t>تأكد من تصنيف جميع العناصر المرئية ، وأن تكون عناوين العناصر المرئية ( اشكال –الجداول... ) موجزة، ولكنها غنية بالمعلومات.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المساحات البيضاء</a:t>
            </a:r>
          </a:p>
          <a:p>
            <a:pPr algn="r" rtl="1"/>
            <a:r>
              <a:rPr lang="ar-SA" sz="6600" dirty="0"/>
              <a:t>استخدم المساحات البيضاء بشكل استراتيجي لتحسين إمكانية القراءة والتأكد من التباعد المناسب بين النص والصور والأقسام.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  <a:cs typeface="Arial"/>
              </a:rPr>
              <a:t>محتوى الايجاز:</a:t>
            </a:r>
            <a:endParaRPr lang="ar-SA" sz="6600" b="1" dirty="0">
              <a:solidFill>
                <a:schemeClr val="accent1"/>
              </a:solidFill>
              <a:ea typeface="Calibri"/>
              <a:cs typeface="Arial"/>
            </a:endParaRPr>
          </a:p>
          <a:p>
            <a:pPr algn="r" rtl="1"/>
            <a:r>
              <a:rPr lang="ar-SA" sz="6600" dirty="0"/>
              <a:t>كن موجزا في النص الخاص بك. استخدم النقاط والفقرات القصيرة لنقل المعلومات بكفاءة.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الرسائل الرئيسية:</a:t>
            </a:r>
          </a:p>
          <a:p>
            <a:pPr algn="r" rtl="1"/>
            <a:r>
              <a:rPr lang="ar-SA" sz="6600" dirty="0"/>
              <a:t>قم بتوصيل الرسالة الرئيسية والنتائج الرئيسية لبحثك بوضوح.</a:t>
            </a:r>
          </a:p>
          <a:p>
            <a:pPr algn="r" rtl="1"/>
            <a:r>
              <a:rPr lang="ar-SA" sz="6600" dirty="0"/>
              <a:t>استخدم العناصر المرئية لتكملة وتعزيز نقاطك الرئيسية.</a:t>
            </a:r>
          </a:p>
          <a:p>
            <a:pPr algn="r" rtl="1"/>
            <a:r>
              <a:rPr lang="ar-SA" sz="6600" b="1" dirty="0">
                <a:solidFill>
                  <a:schemeClr val="accent1"/>
                </a:solidFill>
              </a:rPr>
              <a:t>تدقيق:</a:t>
            </a:r>
          </a:p>
          <a:p>
            <a:pPr algn="r" rtl="1"/>
            <a:r>
              <a:rPr lang="ar-SA" sz="6600" dirty="0"/>
              <a:t>قم بتدقيق الملصق الخاص بك بدقة بحثا عن الأخطاء الإملائية والنحوية.</a:t>
            </a:r>
          </a:p>
          <a:p>
            <a:pPr algn="r" rtl="1"/>
            <a:endParaRPr lang="ar-SA" sz="6600" dirty="0"/>
          </a:p>
          <a:p>
            <a:pPr algn="r" rtl="1"/>
            <a:r>
              <a:rPr lang="ar-SA" sz="6600" dirty="0"/>
              <a:t> تذكر/ي أن الملصق العلمي المصمم جيدا يجب أن ينقل بحثك بشكل فعال إلى جمهور متنوع ويولد الاهتمام بعملك.</a:t>
            </a:r>
          </a:p>
          <a:p>
            <a:pPr algn="r" rtl="1"/>
            <a:endParaRPr lang="ar-SA" sz="6600" dirty="0"/>
          </a:p>
          <a:p>
            <a:pPr algn="r" rtl="1"/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31673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30">
            <a:extLst>
              <a:ext uri="{FF2B5EF4-FFF2-40B4-BE49-F238E27FC236}">
                <a16:creationId xmlns:a16="http://schemas.microsoft.com/office/drawing/2014/main" id="{E8150BAA-EEFF-AD09-42DA-EFCE55B2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69" y="10418214"/>
            <a:ext cx="13779979" cy="17850504"/>
          </a:xfrm>
          <a:prstGeom prst="rect">
            <a:avLst/>
          </a:prstGeom>
          <a:noFill/>
          <a:ln w="76200">
            <a:solidFill>
              <a:srgbClr val="C69C42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2036">
            <a:extLst>
              <a:ext uri="{FF2B5EF4-FFF2-40B4-BE49-F238E27FC236}">
                <a16:creationId xmlns:a16="http://schemas.microsoft.com/office/drawing/2014/main" id="{4E400BA1-4A41-0E32-92B2-9346C4F9F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1024" y="10783381"/>
            <a:ext cx="1551221" cy="8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D74A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المقدمة</a:t>
            </a:r>
            <a:endParaRPr lang="en-US" sz="4668" b="1" dirty="0">
              <a:solidFill>
                <a:srgbClr val="2D74A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039">
            <a:extLst>
              <a:ext uri="{FF2B5EF4-FFF2-40B4-BE49-F238E27FC236}">
                <a16:creationId xmlns:a16="http://schemas.microsoft.com/office/drawing/2014/main" id="{89C27C70-9FA9-A453-B631-0ED463BF3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4421" y="20404066"/>
            <a:ext cx="8918577" cy="8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الهدف من البحث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161">
            <a:extLst>
              <a:ext uri="{FF2B5EF4-FFF2-40B4-BE49-F238E27FC236}">
                <a16:creationId xmlns:a16="http://schemas.microsoft.com/office/drawing/2014/main" id="{E954E094-BDC2-88DD-7D99-2D0A78480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4729" y="12049336"/>
            <a:ext cx="14070010" cy="809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rt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 محتوى المقدمة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039">
            <a:extLst>
              <a:ext uri="{FF2B5EF4-FFF2-40B4-BE49-F238E27FC236}">
                <a16:creationId xmlns:a16="http://schemas.microsoft.com/office/drawing/2014/main" id="{DF16B04D-53FB-757F-E978-C2E707A34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589" y="29093597"/>
            <a:ext cx="6591712" cy="8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منهجية البحث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4E20C-0EDF-2AC5-682C-B5A70C5BF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90" y="6151643"/>
            <a:ext cx="2858703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altLang="en-US" sz="4800" b="1" dirty="0">
                <a:solidFill>
                  <a:srgbClr val="013068"/>
                </a:solidFill>
                <a:latin typeface="Calibri" panose="020F0502020204030204" pitchFamily="34" charset="0"/>
                <a:cs typeface="+mn-cs"/>
              </a:rPr>
              <a:t>هذا هو عنوان ملصقي. هذا هو عنوان ملصقي. هذا هو عنوان ملصقي. هذا هو عنوان ملصقي. هذا هو عنوان ملصقي. </a:t>
            </a:r>
          </a:p>
          <a:p>
            <a:pPr algn="ctr" rtl="1" eaLnBrk="1" hangingPunct="1"/>
            <a:r>
              <a:rPr lang="ar-SA" altLang="en-US" sz="4800" b="1" dirty="0">
                <a:solidFill>
                  <a:srgbClr val="013068"/>
                </a:solidFill>
                <a:latin typeface="Calibri" panose="020F0502020204030204" pitchFamily="34" charset="0"/>
                <a:cs typeface="+mn-cs"/>
              </a:rPr>
              <a:t>المؤلف (المؤلفون)</a:t>
            </a:r>
          </a:p>
          <a:p>
            <a:pPr algn="ctr" rtl="1" eaLnBrk="1" hangingPunct="1"/>
            <a:r>
              <a:rPr lang="ar-SA" altLang="en-US" sz="4800" b="1" dirty="0">
                <a:solidFill>
                  <a:srgbClr val="013068"/>
                </a:solidFill>
                <a:latin typeface="Calibri" panose="020F0502020204030204" pitchFamily="34" charset="0"/>
                <a:cs typeface="+mn-cs"/>
              </a:rPr>
              <a:t>جامعة جدة، كلية ...............، قسم ............</a:t>
            </a:r>
          </a:p>
          <a:p>
            <a:pPr algn="ctr" rtl="1" eaLnBrk="1" hangingPunct="1"/>
            <a:r>
              <a:rPr lang="ar-SA" altLang="en-US" sz="4800" b="1">
                <a:solidFill>
                  <a:srgbClr val="013068"/>
                </a:solidFill>
                <a:latin typeface="Calibri"/>
                <a:ea typeface="Calibri"/>
                <a:cs typeface="Arial"/>
              </a:rPr>
              <a:t>رقم المشاركة : (------------)</a:t>
            </a:r>
            <a:endParaRPr lang="en-US" altLang="en-US" sz="4800" b="1">
              <a:solidFill>
                <a:srgbClr val="C69C42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4" name="Rectangle 2030">
            <a:extLst>
              <a:ext uri="{FF2B5EF4-FFF2-40B4-BE49-F238E27FC236}">
                <a16:creationId xmlns:a16="http://schemas.microsoft.com/office/drawing/2014/main" id="{70A359E7-5B8F-E0B5-2B9D-BD87A2CAC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0005" y="28855928"/>
            <a:ext cx="14702583" cy="8178822"/>
          </a:xfrm>
          <a:prstGeom prst="rect">
            <a:avLst/>
          </a:prstGeom>
          <a:noFill/>
          <a:ln w="76200">
            <a:solidFill>
              <a:srgbClr val="C69C42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D3B7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037">
            <a:extLst>
              <a:ext uri="{FF2B5EF4-FFF2-40B4-BE49-F238E27FC236}">
                <a16:creationId xmlns:a16="http://schemas.microsoft.com/office/drawing/2014/main" id="{ED067D44-428F-4158-0919-620E61F57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462" y="10599579"/>
            <a:ext cx="7185515" cy="178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النتائج والمناقشة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038">
            <a:extLst>
              <a:ext uri="{FF2B5EF4-FFF2-40B4-BE49-F238E27FC236}">
                <a16:creationId xmlns:a16="http://schemas.microsoft.com/office/drawing/2014/main" id="{6AF21275-15A6-5773-3BE9-3A98AA0F8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569" y="11596326"/>
            <a:ext cx="13413695" cy="309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ct val="30000"/>
              </a:spcAft>
              <a:buClr>
                <a:srgbClr val="FF0000"/>
              </a:buClr>
              <a:buSzPct val="150000"/>
              <a:defRPr/>
            </a:pPr>
            <a:r>
              <a:rPr lang="ar-SA" altLang="fr-FR" sz="2402" b="1" dirty="0">
                <a:latin typeface="+mn-lt"/>
                <a:cs typeface="Times New Roman" panose="02020603050405020304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fr-FR" sz="2402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 Box 2796">
            <a:extLst>
              <a:ext uri="{FF2B5EF4-FFF2-40B4-BE49-F238E27FC236}">
                <a16:creationId xmlns:a16="http://schemas.microsoft.com/office/drawing/2014/main" id="{3E43D15C-D8EC-55EC-80C9-775AC405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09" y="19472714"/>
            <a:ext cx="6434088" cy="50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2402" b="1" dirty="0">
                <a:latin typeface="+mn-lt"/>
                <a:cs typeface="Times New Roman" panose="02020603050405020304" pitchFamily="18" charset="0"/>
              </a:rPr>
              <a:t>عنوان الشكل </a:t>
            </a:r>
            <a:endParaRPr lang="en-US" altLang="fr-FR" sz="2402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 Box 2796">
            <a:extLst>
              <a:ext uri="{FF2B5EF4-FFF2-40B4-BE49-F238E27FC236}">
                <a16:creationId xmlns:a16="http://schemas.microsoft.com/office/drawing/2014/main" id="{96B5D315-AA16-3CCD-26BC-434C3C981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262" y="19443481"/>
            <a:ext cx="6100876" cy="50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2402" b="1" dirty="0">
                <a:latin typeface="+mn-lt"/>
                <a:cs typeface="Times New Roman" panose="02020603050405020304" pitchFamily="18" charset="0"/>
              </a:rPr>
              <a:t>عنوان الشكل</a:t>
            </a:r>
            <a:endParaRPr lang="en-US" altLang="fr-FR" sz="2402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0" name="Image 13">
            <a:extLst>
              <a:ext uri="{FF2B5EF4-FFF2-40B4-BE49-F238E27FC236}">
                <a16:creationId xmlns:a16="http://schemas.microsoft.com/office/drawing/2014/main" id="{AD70488B-D889-3569-413C-38364D372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70" y="14957907"/>
            <a:ext cx="5992417" cy="3959272"/>
          </a:xfrm>
          <a:prstGeom prst="rect">
            <a:avLst/>
          </a:prstGeom>
          <a:ln w="57150">
            <a:solidFill>
              <a:srgbClr val="CEDBE0"/>
            </a:solidFill>
          </a:ln>
        </p:spPr>
      </p:pic>
      <p:sp>
        <p:nvSpPr>
          <p:cNvPr id="21" name="Rectangle 2030">
            <a:extLst>
              <a:ext uri="{FF2B5EF4-FFF2-40B4-BE49-F238E27FC236}">
                <a16:creationId xmlns:a16="http://schemas.microsoft.com/office/drawing/2014/main" id="{D06CFB63-507D-EAD2-BB39-76FBBA1B5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0005" y="10418214"/>
            <a:ext cx="14702583" cy="17850504"/>
          </a:xfrm>
          <a:prstGeom prst="rect">
            <a:avLst/>
          </a:prstGeom>
          <a:noFill/>
          <a:ln w="76200">
            <a:solidFill>
              <a:srgbClr val="C69C42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" name="Image 14">
            <a:extLst>
              <a:ext uri="{FF2B5EF4-FFF2-40B4-BE49-F238E27FC236}">
                <a16:creationId xmlns:a16="http://schemas.microsoft.com/office/drawing/2014/main" id="{5DB4AD53-330B-8CA7-539E-0C0FE6BB7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37" y="21881545"/>
            <a:ext cx="11867974" cy="5635222"/>
          </a:xfrm>
          <a:prstGeom prst="rect">
            <a:avLst/>
          </a:prstGeom>
        </p:spPr>
      </p:pic>
      <p:pic>
        <p:nvPicPr>
          <p:cNvPr id="23" name="Image 6">
            <a:extLst>
              <a:ext uri="{FF2B5EF4-FFF2-40B4-BE49-F238E27FC236}">
                <a16:creationId xmlns:a16="http://schemas.microsoft.com/office/drawing/2014/main" id="{E13E445F-0DDB-71D4-07E3-6F6A61C70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568" y="14792085"/>
            <a:ext cx="6549696" cy="4337126"/>
          </a:xfrm>
          <a:prstGeom prst="rect">
            <a:avLst/>
          </a:prstGeom>
        </p:spPr>
      </p:pic>
      <p:sp>
        <p:nvSpPr>
          <p:cNvPr id="24" name="Rectangle 2162">
            <a:extLst>
              <a:ext uri="{FF2B5EF4-FFF2-40B4-BE49-F238E27FC236}">
                <a16:creationId xmlns:a16="http://schemas.microsoft.com/office/drawing/2014/main" id="{5731BABA-0057-F05E-DEBE-1EBFC60FE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59" y="28988007"/>
            <a:ext cx="13836587" cy="8176757"/>
          </a:xfrm>
          <a:prstGeom prst="rect">
            <a:avLst/>
          </a:prstGeom>
          <a:noFill/>
          <a:ln w="76200">
            <a:solidFill>
              <a:srgbClr val="C69C42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D3B7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2039">
            <a:extLst>
              <a:ext uri="{FF2B5EF4-FFF2-40B4-BE49-F238E27FC236}">
                <a16:creationId xmlns:a16="http://schemas.microsoft.com/office/drawing/2014/main" id="{82F3FD47-0187-A20F-F307-2135AA87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69" y="29093597"/>
            <a:ext cx="11702987" cy="8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الاستنتاج والتوصيات 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162">
            <a:extLst>
              <a:ext uri="{FF2B5EF4-FFF2-40B4-BE49-F238E27FC236}">
                <a16:creationId xmlns:a16="http://schemas.microsoft.com/office/drawing/2014/main" id="{E3EDCAF0-9795-F07F-6490-1638837B0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512" y="37909428"/>
            <a:ext cx="29458433" cy="3511222"/>
          </a:xfrm>
          <a:prstGeom prst="rect">
            <a:avLst/>
          </a:prstGeom>
          <a:noFill/>
          <a:ln w="76200">
            <a:solidFill>
              <a:srgbClr val="C69C42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 dirty="0">
              <a:solidFill>
                <a:srgbClr val="C69C4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445">
            <a:extLst>
              <a:ext uri="{FF2B5EF4-FFF2-40B4-BE49-F238E27FC236}">
                <a16:creationId xmlns:a16="http://schemas.microsoft.com/office/drawing/2014/main" id="{4B9215CE-F536-D707-B7F5-C2C740045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3386" y="38224577"/>
            <a:ext cx="8329612" cy="56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1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الشكر او الدعم</a:t>
            </a:r>
            <a:endParaRPr lang="en-US" sz="2801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030">
            <a:extLst>
              <a:ext uri="{FF2B5EF4-FFF2-40B4-BE49-F238E27FC236}">
                <a16:creationId xmlns:a16="http://schemas.microsoft.com/office/drawing/2014/main" id="{0B9ED206-63FF-CD84-1D9D-AC7832284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24" y="5168932"/>
            <a:ext cx="29266934" cy="4659653"/>
          </a:xfrm>
          <a:prstGeom prst="rect">
            <a:avLst/>
          </a:prstGeom>
          <a:noFill/>
          <a:ln w="76200">
            <a:solidFill>
              <a:srgbClr val="C69C42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2444">
            <a:extLst>
              <a:ext uri="{FF2B5EF4-FFF2-40B4-BE49-F238E27FC236}">
                <a16:creationId xmlns:a16="http://schemas.microsoft.com/office/drawing/2014/main" id="{41DF02EE-68E3-70A1-6571-3E2E457EA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55" y="39050278"/>
            <a:ext cx="29458433" cy="4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1800" b="1" dirty="0">
                <a:latin typeface="+mn-lt"/>
                <a:cs typeface="Times New Roman" panose="02020603050405020304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fr-FR" altLang="fr-FR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2" name="Text Box 2437">
            <a:extLst>
              <a:ext uri="{FF2B5EF4-FFF2-40B4-BE49-F238E27FC236}">
                <a16:creationId xmlns:a16="http://schemas.microsoft.com/office/drawing/2014/main" id="{47CB8269-BAD5-35EB-0C1C-028CAFDCF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3296" y="39412496"/>
            <a:ext cx="4291011" cy="56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1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المراجع</a:t>
            </a:r>
            <a:endParaRPr lang="en-US" sz="2801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438">
            <a:extLst>
              <a:ext uri="{FF2B5EF4-FFF2-40B4-BE49-F238E27FC236}">
                <a16:creationId xmlns:a16="http://schemas.microsoft.com/office/drawing/2014/main" id="{B7B9002E-D201-F02A-ADC6-340D826FE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5800" y="39981634"/>
            <a:ext cx="13214350" cy="120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defTabSz="771525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1800" b="1" dirty="0">
                <a:latin typeface="+mn-lt"/>
                <a:cs typeface="Times New Roman" panose="02020603050405020304" pitchFamily="18" charset="0"/>
              </a:rPr>
              <a:t>[1] أ. ب. الحسني، س. علمي، و ع. رامي. (السنة). عنوان المقال. عنوان المجلة. الجلد (الإصدار)، الصفحات.</a:t>
            </a:r>
          </a:p>
          <a:p>
            <a:pPr algn="r" defTabSz="771525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1800" b="1" dirty="0">
                <a:latin typeface="+mn-lt"/>
                <a:cs typeface="Times New Roman" panose="02020603050405020304" pitchFamily="18" charset="0"/>
              </a:rPr>
              <a:t>[2] ر. ديمتري. عنوان . "عنوان الفصل في الكتاب"، في عنوان الكتاب ، رقم الإصدار. مدينة الإصدار، الدولة.</a:t>
            </a:r>
          </a:p>
          <a:p>
            <a:pPr algn="r" defTabSz="771525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1800" b="1" dirty="0">
                <a:latin typeface="+mn-lt"/>
                <a:cs typeface="Times New Roman" panose="02020603050405020304" pitchFamily="18" charset="0"/>
              </a:rPr>
              <a:t>[3] ف. يونغ و س. فارس. (السنة). "عنوان المقال"، في اسم المؤتمر،. مقر المؤتمر، الدولة، السنة، الصفحات.</a:t>
            </a:r>
          </a:p>
          <a:p>
            <a:pPr algn="r" defTabSz="815212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fr-FR" sz="1803" b="1" dirty="0">
              <a:latin typeface="+mn-lt"/>
            </a:endParaRPr>
          </a:p>
        </p:txBody>
      </p:sp>
      <p:sp>
        <p:nvSpPr>
          <p:cNvPr id="2" name="Text Box 2796">
            <a:extLst>
              <a:ext uri="{FF2B5EF4-FFF2-40B4-BE49-F238E27FC236}">
                <a16:creationId xmlns:a16="http://schemas.microsoft.com/office/drawing/2014/main" id="{6445A39B-FB9E-456D-8414-B745842B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17" y="21278707"/>
            <a:ext cx="11984742" cy="50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sz="2402" b="1" dirty="0">
                <a:latin typeface="+mn-lt"/>
                <a:cs typeface="Times New Roman" panose="02020603050405020304" pitchFamily="18" charset="0"/>
              </a:rPr>
              <a:t>عنوان الجدول</a:t>
            </a:r>
            <a:endParaRPr lang="en-US" altLang="fr-FR" sz="2402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 Box 2161">
            <a:extLst>
              <a:ext uri="{FF2B5EF4-FFF2-40B4-BE49-F238E27FC236}">
                <a16:creationId xmlns:a16="http://schemas.microsoft.com/office/drawing/2014/main" id="{831CBF14-5F02-E261-1ADC-C3EF27075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6291" y="21451202"/>
            <a:ext cx="14070010" cy="64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rt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 محتوى الهدف من البحث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161">
            <a:extLst>
              <a:ext uri="{FF2B5EF4-FFF2-40B4-BE49-F238E27FC236}">
                <a16:creationId xmlns:a16="http://schemas.microsoft.com/office/drawing/2014/main" id="{B37865FB-55AE-7DCD-12F5-7C3B43E0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4348" y="30424637"/>
            <a:ext cx="14070010" cy="64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rt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---------------------------------------------------------------------------------------------------------------------------------------------------------------------</a:t>
            </a:r>
          </a:p>
          <a:p>
            <a:pPr algn="just" rt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محتوى منهجية البحث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2161">
            <a:extLst>
              <a:ext uri="{FF2B5EF4-FFF2-40B4-BE49-F238E27FC236}">
                <a16:creationId xmlns:a16="http://schemas.microsoft.com/office/drawing/2014/main" id="{1FD6FA95-878A-7CEC-94AF-7151F841D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69" y="30439687"/>
            <a:ext cx="13461598" cy="64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71525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rt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----------------------------------------------------------------------------------------------------------------------------------------------------------------محتوى الخاتمة والتوصيات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339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421</Words>
  <Application>Microsoft Office PowerPoint</Application>
  <PresentationFormat>Custom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ABRAR ABDULLAH HUSSAIN DAGHISTANI</dc:creator>
  <cp:lastModifiedBy>مرام طلال جمال باشا</cp:lastModifiedBy>
  <cp:revision>23</cp:revision>
  <dcterms:created xsi:type="dcterms:W3CDTF">2024-01-10T15:37:10Z</dcterms:created>
  <dcterms:modified xsi:type="dcterms:W3CDTF">2024-01-26T21:20:08Z</dcterms:modified>
</cp:coreProperties>
</file>