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</p:sldMasterIdLst>
  <p:notesMasterIdLst>
    <p:notesMasterId r:id="rId12"/>
  </p:notesMasterIdLst>
  <p:sldIdLst>
    <p:sldId id="267" r:id="rId2"/>
    <p:sldId id="266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68" r:id="rId11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DB5"/>
    <a:srgbClr val="D4BA73"/>
    <a:srgbClr val="D5B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52311-176B-717D-C37B-2EAA158ED9A3}" v="27" dt="2024-01-18T22:55:28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3" d="100"/>
          <a:sy n="73" d="100"/>
        </p:scale>
        <p:origin x="95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086B-611C-4CBD-9C8E-43ED8C0ECC38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D764C-8719-4FEE-9D8A-2493C3524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8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05930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5930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3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مستطيل, التصميم&#10;&#10;تم إنشاء الوصف تلقائياً">
            <a:extLst>
              <a:ext uri="{FF2B5EF4-FFF2-40B4-BE49-F238E27FC236}">
                <a16:creationId xmlns:a16="http://schemas.microsoft.com/office/drawing/2014/main" id="{459BEEE7-8A66-952D-AEB4-E01C92C6B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"/>
            <a:ext cx="10691813" cy="75591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2501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مستطيل, التصميم&#10;&#10;تم إنشاء الوصف تلقائياً">
            <a:extLst>
              <a:ext uri="{FF2B5EF4-FFF2-40B4-BE49-F238E27FC236}">
                <a16:creationId xmlns:a16="http://schemas.microsoft.com/office/drawing/2014/main" id="{459BEEE7-8A66-952D-AEB4-E01C92C6B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"/>
            <a:ext cx="10691813" cy="7559112"/>
          </a:xfrm>
          <a:prstGeom prst="rect">
            <a:avLst/>
          </a:prstGeom>
        </p:spPr>
      </p:pic>
      <p:pic>
        <p:nvPicPr>
          <p:cNvPr id="4" name="صورة 3" descr="صورة تحتوي على نص, لقطة شاشة, مستطيل&#10;&#10;تم إنشاء الوصف تلقائياً">
            <a:extLst>
              <a:ext uri="{FF2B5EF4-FFF2-40B4-BE49-F238E27FC236}">
                <a16:creationId xmlns:a16="http://schemas.microsoft.com/office/drawing/2014/main" id="{576C27D1-D2C3-A53C-CE7F-ED3A22C5C6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"/>
            <a:ext cx="10691813" cy="75591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59305" y="7275195"/>
            <a:ext cx="2114550" cy="222885"/>
          </a:xfrm>
          <a:prstGeom prst="rect">
            <a:avLst/>
          </a:prstGeom>
          <a:solidFill>
            <a:srgbClr val="63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3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F6B604-0D73-18D6-258F-38763429143C}"/>
              </a:ext>
            </a:extLst>
          </p:cNvPr>
          <p:cNvSpPr txBox="1"/>
          <p:nvPr/>
        </p:nvSpPr>
        <p:spPr>
          <a:xfrm>
            <a:off x="585549" y="1587904"/>
            <a:ext cx="9520714" cy="5781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Presentation Planning and Organization Guidelines for Scientific Research path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r-SA" sz="15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  <a:p>
            <a:pPr marL="742950" marR="0" lvl="1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Choose either Arabic or English for your presentation.</a:t>
            </a:r>
          </a:p>
          <a:p>
            <a:pPr marL="742950" marR="0" lvl="1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Create a visually appealing layout with clear headings: Introduction, Research Methodology, Results, Discussion, Conclusion, Future Work or Recommendations.</a:t>
            </a:r>
          </a:p>
          <a:p>
            <a:pPr marL="742950" marR="0" lvl="1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a clear font, preferably Arial.</a:t>
            </a:r>
          </a:p>
          <a:p>
            <a:pPr marL="742950" marR="0" lvl="1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Recommended font sizes: 46 for headings, 24 to 36 for the main text.</a:t>
            </a:r>
          </a:p>
          <a:p>
            <a:pPr marL="742950" marR="0" lvl="1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Organize content following the scientific method: Introduction, Research Methodology, Findings, Discussion, Conclusion, and Future Work or Recommendations.</a:t>
            </a:r>
          </a:p>
          <a:p>
            <a:pPr marL="742950" marR="0" lvl="1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Maintain consistency in font styles, colours, and formatting throughout the presentation.</a:t>
            </a:r>
          </a:p>
          <a:p>
            <a:pPr marL="742950" marR="0" lvl="1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Include related graphics, charts, and images and  ensure appropriate spacing between text, images, and sections.</a:t>
            </a:r>
          </a:p>
          <a:p>
            <a:pPr marL="742950" marR="0" lvl="1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Ensure high-quality, concise, and informative figures, drawings, and charts.</a:t>
            </a:r>
          </a:p>
          <a:p>
            <a:pPr marL="742950" marR="0" lvl="1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 concise in your text, use bullet points, and employ short paragraphs for efficient communication.</a:t>
            </a:r>
          </a:p>
          <a:p>
            <a:pPr marL="742950" marR="0" lvl="1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Review the presentation thoroughly to eliminate spelling and grammar errors.</a:t>
            </a:r>
            <a:endParaRPr kumimoji="0" lang="ar-SA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duration of the presentation should not exceed 10 minutes.</a:t>
            </a:r>
          </a:p>
          <a:p>
            <a:pPr marL="742950" marR="0" lvl="1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ar-SA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846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4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E16769-48A7-8475-C607-0318BC70199C}"/>
              </a:ext>
            </a:extLst>
          </p:cNvPr>
          <p:cNvSpPr txBox="1">
            <a:spLocks/>
          </p:cNvSpPr>
          <p:nvPr/>
        </p:nvSpPr>
        <p:spPr>
          <a:xfrm>
            <a:off x="927320" y="1971257"/>
            <a:ext cx="9375046" cy="32749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 algn="l" defTabSz="100794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rt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600" b="1" kern="0" dirty="0">
                <a:solidFill>
                  <a:srgbClr val="FFCC00"/>
                </a:solidFill>
                <a:cs typeface="+mn-cs"/>
              </a:rPr>
              <a:t>Title</a:t>
            </a:r>
            <a:endParaRPr lang="ar-SA" sz="3200" b="1" kern="0" dirty="0">
              <a:solidFill>
                <a:srgbClr val="FFCC00"/>
              </a:solidFill>
              <a:cs typeface="+mn-cs"/>
            </a:endParaRPr>
          </a:p>
          <a:p>
            <a:pPr algn="ctr" defTabSz="914400" rtl="0">
              <a:lnSpc>
                <a:spcPct val="150000"/>
              </a:lnSpc>
              <a:spcBef>
                <a:spcPts val="0"/>
              </a:spcBef>
              <a:defRPr/>
            </a:pPr>
            <a:endParaRPr lang="ar-SA" sz="3200" b="1" kern="0" dirty="0">
              <a:solidFill>
                <a:srgbClr val="FFCC00"/>
              </a:solidFill>
              <a:cs typeface="+mn-cs"/>
            </a:endParaRPr>
          </a:p>
          <a:p>
            <a:pPr algn="ctr" defTabSz="914400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800" b="1" kern="0" dirty="0">
                <a:solidFill>
                  <a:srgbClr val="FFCC00"/>
                </a:solidFill>
                <a:cs typeface="+mn-cs"/>
              </a:rPr>
              <a:t>Name of student/s..............................</a:t>
            </a:r>
            <a:endParaRPr lang="ar-SA" sz="2800" b="1" kern="0" dirty="0">
              <a:solidFill>
                <a:srgbClr val="FFCC00"/>
              </a:solidFill>
              <a:cs typeface="+mn-cs"/>
            </a:endParaRPr>
          </a:p>
          <a:p>
            <a:pPr algn="ctr" defTabSz="914400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800" b="1" kern="0" dirty="0">
                <a:solidFill>
                  <a:srgbClr val="FFCC00"/>
                </a:solidFill>
                <a:cs typeface="+mn-cs"/>
              </a:rPr>
              <a:t>University of Jeddah, College of ……......, Department of ………</a:t>
            </a:r>
            <a:br>
              <a:rPr lang="ar-SA" sz="2800" b="1" kern="0" dirty="0">
                <a:solidFill>
                  <a:srgbClr val="FFCC00"/>
                </a:solidFill>
                <a:cs typeface="+mn-cs"/>
              </a:rPr>
            </a:br>
            <a:r>
              <a:rPr lang="en-GB" sz="2800" b="1" kern="0" dirty="0">
                <a:solidFill>
                  <a:srgbClr val="FFCC00"/>
                </a:solidFill>
                <a:cs typeface="+mn-cs"/>
              </a:rPr>
              <a:t>Participation number………….</a:t>
            </a:r>
            <a:endParaRPr lang="ar-SA" sz="2800" b="1" kern="0" dirty="0">
              <a:solidFill>
                <a:srgbClr val="FFCC00"/>
              </a:solidFill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960FE1E-0E90-21A4-5C16-6399E28E87EA}"/>
              </a:ext>
            </a:extLst>
          </p:cNvPr>
          <p:cNvSpPr txBox="1">
            <a:spLocks/>
          </p:cNvSpPr>
          <p:nvPr/>
        </p:nvSpPr>
        <p:spPr>
          <a:xfrm>
            <a:off x="4983993" y="7255840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8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54511A-1FD2-C1E8-97EE-F7FE713F43EB}"/>
              </a:ext>
            </a:extLst>
          </p:cNvPr>
          <p:cNvSpPr txBox="1"/>
          <p:nvPr/>
        </p:nvSpPr>
        <p:spPr>
          <a:xfrm>
            <a:off x="2212648" y="1847916"/>
            <a:ext cx="653946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638DB5"/>
                </a:solidFill>
              </a:rPr>
              <a:t>Outline</a:t>
            </a:r>
          </a:p>
          <a:p>
            <a:endParaRPr lang="en-GB" sz="3600" dirty="0">
              <a:solidFill>
                <a:srgbClr val="638DB5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638DB5"/>
                </a:solidFill>
              </a:rPr>
              <a:t>Introduction			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638DB5"/>
                </a:solidFill>
              </a:rPr>
              <a:t>Objectives of the study                                       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638DB5"/>
                </a:solidFill>
              </a:rPr>
              <a:t>Research Methodology 		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638DB5"/>
                </a:solidFill>
              </a:rPr>
              <a:t>Results and discussion		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638DB5"/>
                </a:solidFill>
              </a:rPr>
              <a:t>Conclusion and future work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638DB5"/>
                </a:solidFill>
              </a:rPr>
              <a:t>References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4AF1C4-29CE-F99D-3595-CAAA130F5538}"/>
              </a:ext>
            </a:extLst>
          </p:cNvPr>
          <p:cNvSpPr txBox="1">
            <a:spLocks/>
          </p:cNvSpPr>
          <p:nvPr/>
        </p:nvSpPr>
        <p:spPr>
          <a:xfrm>
            <a:off x="4983993" y="7255840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6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DEF2DF1-8197-53EF-C157-AD153F286D24}"/>
              </a:ext>
            </a:extLst>
          </p:cNvPr>
          <p:cNvSpPr txBox="1">
            <a:spLocks/>
          </p:cNvSpPr>
          <p:nvPr/>
        </p:nvSpPr>
        <p:spPr>
          <a:xfrm>
            <a:off x="4435353" y="7268903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C6C13-6E4A-50C6-EC1F-7E2AE925F752}"/>
              </a:ext>
            </a:extLst>
          </p:cNvPr>
          <p:cNvSpPr txBox="1"/>
          <p:nvPr/>
        </p:nvSpPr>
        <p:spPr>
          <a:xfrm>
            <a:off x="3566493" y="2933421"/>
            <a:ext cx="3696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dirty="0">
                <a:solidFill>
                  <a:srgbClr val="638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920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F946DF0-730C-34D7-D667-8F8D66DD7A9A}"/>
              </a:ext>
            </a:extLst>
          </p:cNvPr>
          <p:cNvSpPr txBox="1">
            <a:spLocks/>
          </p:cNvSpPr>
          <p:nvPr/>
        </p:nvSpPr>
        <p:spPr>
          <a:xfrm>
            <a:off x="4500668" y="7242777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78426-199E-C35D-A7B4-AB33FC45B24D}"/>
              </a:ext>
            </a:extLst>
          </p:cNvPr>
          <p:cNvSpPr txBox="1"/>
          <p:nvPr/>
        </p:nvSpPr>
        <p:spPr>
          <a:xfrm>
            <a:off x="2224050" y="2508879"/>
            <a:ext cx="6243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 of the study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217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B0547E3-9F11-6BCC-5E57-214A076751BD}"/>
              </a:ext>
            </a:extLst>
          </p:cNvPr>
          <p:cNvSpPr txBox="1">
            <a:spLocks/>
          </p:cNvSpPr>
          <p:nvPr/>
        </p:nvSpPr>
        <p:spPr>
          <a:xfrm>
            <a:off x="4278599" y="7249308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B63B1-1CBA-C85C-C5BA-021EF768F425}"/>
              </a:ext>
            </a:extLst>
          </p:cNvPr>
          <p:cNvSpPr txBox="1"/>
          <p:nvPr/>
        </p:nvSpPr>
        <p:spPr>
          <a:xfrm>
            <a:off x="2318990" y="2534775"/>
            <a:ext cx="63482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Research Methodology 		</a:t>
            </a:r>
          </a:p>
        </p:txBody>
      </p:sp>
    </p:spTree>
    <p:extLst>
      <p:ext uri="{BB962C8B-B14F-4D97-AF65-F5344CB8AC3E}">
        <p14:creationId xmlns:p14="http://schemas.microsoft.com/office/powerpoint/2010/main" val="237176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038A0D5-7F2F-0466-CFD3-2FA282ECCDDA}"/>
              </a:ext>
            </a:extLst>
          </p:cNvPr>
          <p:cNvSpPr txBox="1">
            <a:spLocks/>
          </p:cNvSpPr>
          <p:nvPr/>
        </p:nvSpPr>
        <p:spPr>
          <a:xfrm>
            <a:off x="4454947" y="7255840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7CBD2-F9E6-A10B-7A93-CC8B7D011A97}"/>
              </a:ext>
            </a:extLst>
          </p:cNvPr>
          <p:cNvSpPr txBox="1"/>
          <p:nvPr/>
        </p:nvSpPr>
        <p:spPr>
          <a:xfrm>
            <a:off x="2680652" y="2397844"/>
            <a:ext cx="61457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Results and discussion	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638DB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674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17C150C-B0D6-46E3-F887-1CD86D5076C6}"/>
              </a:ext>
            </a:extLst>
          </p:cNvPr>
          <p:cNvSpPr txBox="1">
            <a:spLocks/>
          </p:cNvSpPr>
          <p:nvPr/>
        </p:nvSpPr>
        <p:spPr>
          <a:xfrm>
            <a:off x="4983993" y="7255840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1DD1B-E2D9-AEAA-9687-85E4DE6A190B}"/>
              </a:ext>
            </a:extLst>
          </p:cNvPr>
          <p:cNvSpPr txBox="1"/>
          <p:nvPr/>
        </p:nvSpPr>
        <p:spPr>
          <a:xfrm>
            <a:off x="1162593" y="2405745"/>
            <a:ext cx="8582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18882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71F33D4-0200-6DA3-C902-6A7463A41C17}"/>
              </a:ext>
            </a:extLst>
          </p:cNvPr>
          <p:cNvSpPr txBox="1">
            <a:spLocks/>
          </p:cNvSpPr>
          <p:nvPr/>
        </p:nvSpPr>
        <p:spPr>
          <a:xfrm>
            <a:off x="4454947" y="7255840"/>
            <a:ext cx="4114800" cy="2394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1">
              <a:defRPr/>
            </a:pPr>
            <a:r>
              <a:rPr lang="en-GB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Student name                               Participation Number</a:t>
            </a:r>
            <a:endParaRPr lang="ar-SA" sz="1200" dirty="0">
              <a:solidFill>
                <a:prstClr val="white">
                  <a:lumMod val="9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AA49A-3EA7-49A0-AF70-8DCEC795999B}"/>
              </a:ext>
            </a:extLst>
          </p:cNvPr>
          <p:cNvSpPr txBox="1"/>
          <p:nvPr/>
        </p:nvSpPr>
        <p:spPr>
          <a:xfrm>
            <a:off x="3934687" y="2169245"/>
            <a:ext cx="3017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38DB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24340650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273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1_نسق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ABRAR ABDULLAH HUSSAIN DAGHISTANI</dc:creator>
  <cp:lastModifiedBy>مرام طلال جمال باشا</cp:lastModifiedBy>
  <cp:revision>13</cp:revision>
  <dcterms:created xsi:type="dcterms:W3CDTF">2024-01-16T09:39:49Z</dcterms:created>
  <dcterms:modified xsi:type="dcterms:W3CDTF">2024-01-26T19:23:23Z</dcterms:modified>
</cp:coreProperties>
</file>