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0DF151-F9A8-A989-FC8C-B73FDA18F0D4}" v="765" dt="2024-01-19T00:49:56.023"/>
    <p1510:client id="{8A9D0B7C-283B-628E-F058-AABE4C3A3C20}" v="8" dt="2024-01-19T01:28:29.997"/>
    <p1510:client id="{CB2BCF5B-5737-4E6E-8225-59F93F3FCA6B}" v="18" dt="2024-01-19T01:35:17.823"/>
    <p1510:client id="{E8F3C4BF-4377-5C48-DAA8-7647176C26D3}" v="59" dt="2024-01-18T23:53:27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74" autoAdjust="0"/>
    <p:restoredTop sz="94301" autoAdjust="0"/>
  </p:normalViewPr>
  <p:slideViewPr>
    <p:cSldViewPr snapToGrid="0">
      <p:cViewPr varScale="1">
        <p:scale>
          <a:sx n="13" d="100"/>
          <a:sy n="13" d="100"/>
        </p:scale>
        <p:origin x="1524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03F76-ECF3-443A-BE28-08EABFE4E9A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B4D1D-8BA1-4749-BFAD-1A73BFCEE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3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B4D1D-8BA1-4749-BFAD-1A73BFCEE1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8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صورة تحتوي على نص, لقطة شاشة, مستطيل&#10;&#10;تم إنشاء الوصف تلقائياً">
            <a:extLst>
              <a:ext uri="{FF2B5EF4-FFF2-40B4-BE49-F238E27FC236}">
                <a16:creationId xmlns:a16="http://schemas.microsoft.com/office/drawing/2014/main" id="{09AD5E34-03A6-753F-DF15-25CC3B0DB2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9" y="0"/>
            <a:ext cx="30471288" cy="42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5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صورة تحتوي على نص, لقطة شاشة, مستطيل&#10;&#10;تم إنشاء الوصف تلقائياً">
            <a:extLst>
              <a:ext uri="{FF2B5EF4-FFF2-40B4-BE49-F238E27FC236}">
                <a16:creationId xmlns:a16="http://schemas.microsoft.com/office/drawing/2014/main" id="{C29FD6AE-831B-2084-3364-A86EF623B1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9" y="0"/>
            <a:ext cx="30356581" cy="4264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9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1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r" defTabSz="3027487" rtl="1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r" defTabSz="3027487" rtl="1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r" defTabSz="3027487" rtl="1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0A411E-1991-6ADC-319B-F9C5E9C3B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090" y="4999553"/>
            <a:ext cx="28587032" cy="3662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sz="7200" b="1" dirty="0">
                <a:solidFill>
                  <a:schemeClr val="accent1"/>
                </a:solidFill>
                <a:latin typeface="+mj-lt"/>
              </a:rPr>
              <a:t>إرشادات تخطيط وتنظيم الملصق العلمي</a:t>
            </a:r>
            <a:endParaRPr lang="en-US" sz="7200" b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ar-SA" sz="6600" b="1" dirty="0">
                <a:solidFill>
                  <a:schemeClr val="accent1"/>
                </a:solidFill>
                <a:latin typeface="+mj-lt"/>
              </a:rPr>
              <a:t>مجال الأعمال الريادية</a:t>
            </a:r>
          </a:p>
          <a:p>
            <a:pPr algn="ctr"/>
            <a:endParaRPr lang="ar-SA" sz="6600" b="1" dirty="0">
              <a:solidFill>
                <a:schemeClr val="accent1"/>
              </a:solidFill>
              <a:latin typeface="+mj-lt"/>
            </a:endParaRPr>
          </a:p>
          <a:p>
            <a:pPr marL="857250" indent="-857250" algn="r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قم بإختيار اللغة المناسبة لعملك ( اللغة العربية أو اللغة الإنجليزية).</a:t>
            </a:r>
          </a:p>
          <a:p>
            <a:pPr algn="r"/>
            <a:endParaRPr lang="ar-SA" sz="7000" dirty="0">
              <a:solidFill>
                <a:schemeClr val="accent1"/>
              </a:solidFill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أنشئ ترتيبًا مرئيًا واضحًا بعنوان بارز، متبوعًا بأقسام مثل الفكرة العامة، الأهداف والفئة المستهدفة، الخطة المتبعة، دراسة الجدوى، التحديات وكيفية مواجهتها، الجانب الإبداعي، التطوير والخطط المستقبلية.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استخدم خطًا واضحًا (يفضل استخدام</a:t>
            </a:r>
            <a:r>
              <a:rPr lang="en-US" sz="7000" dirty="0">
                <a:latin typeface="+mn-lt"/>
              </a:rPr>
              <a:t> Arial </a:t>
            </a:r>
            <a:r>
              <a:rPr lang="ar-SA" sz="7000" dirty="0">
                <a:latin typeface="+mn-lt"/>
              </a:rPr>
              <a:t>)</a:t>
            </a:r>
            <a:endParaRPr lang="en-GB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en-GB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حافظ على حجم خط يمكن قراءته بسهولة من مسافة بعيدة (الحجم الموصى به للعناوين هو 46 والنص الرئيسي هو من 24 إلى 36).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يجب أن يكون ترتيب المحتوى ترتيب منطقي يتبع المنهج العلمي ( الفكرة العامة، الأهداف والفئة المستهدفة، الخطة المتبعة، دراسة الجدوى، التحديات وكيفية مواجهتها، الجانب الإبداعي، التطوير والخطط المستقبلية).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يجب المحافظة على التناسق في أنماط الخطوط والألوان والتنسيقات في جميع أنحاء الملصق.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قم بتضمين عناصر بصرية كالرسومات والمخططات والصور ذات الصلة.</a:t>
            </a:r>
            <a:endParaRPr lang="en-US" sz="7000" dirty="0">
              <a:latin typeface="+mn-lt"/>
            </a:endParaRPr>
          </a:p>
          <a:p>
            <a:pPr algn="just" rtl="1"/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تأكد من أن التسميات التوضيحية للعناصر البصرية عالية الجودة وموجزة، ولكنها غنية بالمعلومات.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استخدم المسافات البيضاء بشكل جيد لتحسين إمكانية القراءة وتجنب الفوضى في الملصق.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تأكد من وجود مسافة مناسبة بين النص والصور والأقسام.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كن موجزا في النص الخاص بك واستخدم النقاط والفقرات القصيرة لتوصيل المعلومات بكفاءة.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قم بمراجعة الملصق الخاص بك بدقة للتأكد من عدم وجود أخطاء إملائية ونحوية.</a:t>
            </a: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endParaRPr lang="ar-SA" sz="7000" dirty="0">
              <a:latin typeface="+mn-lt"/>
            </a:endParaRPr>
          </a:p>
          <a:p>
            <a:pPr marL="857250" indent="-857250" algn="just" rtl="1">
              <a:buFont typeface="Wingdings" panose="05000000000000000000" pitchFamily="2" charset="2"/>
              <a:buChar char="v"/>
            </a:pPr>
            <a:r>
              <a:rPr lang="ar-SA" sz="7000" dirty="0">
                <a:latin typeface="+mn-lt"/>
              </a:rPr>
              <a:t>تذكر أن الملصق العلمي يجب أن يكون واضح، وسهل، وأن يستطيع جمهورك قراءته بشكل سريع.</a:t>
            </a:r>
          </a:p>
        </p:txBody>
      </p:sp>
    </p:spTree>
    <p:extLst>
      <p:ext uri="{BB962C8B-B14F-4D97-AF65-F5344CB8AC3E}">
        <p14:creationId xmlns:p14="http://schemas.microsoft.com/office/powerpoint/2010/main" val="325584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30">
            <a:extLst>
              <a:ext uri="{FF2B5EF4-FFF2-40B4-BE49-F238E27FC236}">
                <a16:creationId xmlns:a16="http://schemas.microsoft.com/office/drawing/2014/main" id="{0727623A-FF20-060E-ABC6-5BAA5D7A6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098" y="10811296"/>
            <a:ext cx="8850438" cy="14677606"/>
          </a:xfrm>
          <a:prstGeom prst="rect">
            <a:avLst/>
          </a:prstGeom>
          <a:noFill/>
          <a:ln w="76200">
            <a:solidFill>
              <a:srgbClr val="2D78AF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2036">
            <a:extLst>
              <a:ext uri="{FF2B5EF4-FFF2-40B4-BE49-F238E27FC236}">
                <a16:creationId xmlns:a16="http://schemas.microsoft.com/office/drawing/2014/main" id="{444C8F54-556B-14ED-0BF6-663A7B72F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238" y="11178565"/>
            <a:ext cx="9324192" cy="228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4650" b="1" i="0" dirty="0">
                <a:solidFill>
                  <a:srgbClr val="2E78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The general idea</a:t>
            </a:r>
            <a:r>
              <a:rPr lang="en-US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importance and  objective.</a:t>
            </a:r>
            <a:endParaRPr lang="en-US" sz="4670" b="1" dirty="0" err="1">
              <a:solidFill>
                <a:srgbClr val="2E78A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ar-SA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الفكرة العامة والأهمية والاهداف.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Text Box 2039">
            <a:extLst>
              <a:ext uri="{FF2B5EF4-FFF2-40B4-BE49-F238E27FC236}">
                <a16:creationId xmlns:a16="http://schemas.microsoft.com/office/drawing/2014/main" id="{42965C6F-34D2-3B11-A111-5DBF0AFD2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711" y="26775637"/>
            <a:ext cx="9398121" cy="228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Business model and Feasibility study</a:t>
            </a:r>
            <a:endParaRPr lang="en-US" dirty="0"/>
          </a:p>
          <a:p>
            <a:pPr algn="ctr">
              <a:defRPr/>
            </a:pPr>
            <a:r>
              <a:rPr lang="ar-SA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نموذج العمل ودراسة الجدوى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" name="Text Box 2039">
            <a:extLst>
              <a:ext uri="{FF2B5EF4-FFF2-40B4-BE49-F238E27FC236}">
                <a16:creationId xmlns:a16="http://schemas.microsoft.com/office/drawing/2014/main" id="{F7F76D57-F500-6FD4-E143-232BDB989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68098" y="26546845"/>
            <a:ext cx="8918577" cy="1572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creative side</a:t>
            </a:r>
            <a:endParaRPr lang="ar-SA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الجانب الإبداعي</a:t>
            </a: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CAD9FB-8382-9C81-DBA3-C15109359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490" y="6151643"/>
            <a:ext cx="2858703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rgbClr val="2E6CA1"/>
                </a:solidFill>
                <a:latin typeface="Calibri" panose="020F0502020204030204" pitchFamily="34" charset="0"/>
                <a:cs typeface="+mn-cs"/>
              </a:rPr>
              <a:t>Title/</a:t>
            </a:r>
            <a:r>
              <a:rPr lang="ar-SA" altLang="en-US" sz="4800" b="1" dirty="0">
                <a:solidFill>
                  <a:srgbClr val="2E6CA1"/>
                </a:solidFill>
                <a:latin typeface="Calibri" panose="020F0502020204030204" pitchFamily="34" charset="0"/>
                <a:cs typeface="+mn-cs"/>
              </a:rPr>
              <a:t>العنوان </a:t>
            </a:r>
            <a:endParaRPr lang="en-GB" altLang="en-US" sz="4800" b="1" dirty="0">
              <a:solidFill>
                <a:srgbClr val="2E6CA1"/>
              </a:solidFill>
              <a:latin typeface="Calibri" panose="020F0502020204030204" pitchFamily="34" charset="0"/>
              <a:cs typeface="+mn-cs"/>
            </a:endParaRPr>
          </a:p>
          <a:p>
            <a:pPr algn="ctr" eaLnBrk="1" hangingPunct="1"/>
            <a:r>
              <a:rPr lang="en-US" altLang="en-US" sz="4800" b="1" dirty="0">
                <a:solidFill>
                  <a:srgbClr val="2E6CA1"/>
                </a:solidFill>
                <a:latin typeface="Calibri" panose="020F0502020204030204" pitchFamily="34" charset="0"/>
                <a:cs typeface="+mn-cs"/>
              </a:rPr>
              <a:t>Student’s name</a:t>
            </a:r>
            <a:r>
              <a:rPr lang="ar-SA" altLang="en-US" sz="4800" b="1" dirty="0">
                <a:solidFill>
                  <a:srgbClr val="2E6CA1"/>
                </a:solidFill>
                <a:latin typeface="Calibri" panose="020F0502020204030204" pitchFamily="34" charset="0"/>
                <a:cs typeface="+mn-cs"/>
              </a:rPr>
              <a:t> اسم الطالب أو الطالبة / </a:t>
            </a:r>
            <a:endParaRPr lang="en-US" altLang="en-US" sz="4800" b="1" dirty="0">
              <a:solidFill>
                <a:srgbClr val="2E6CA1"/>
              </a:solidFill>
              <a:latin typeface="Calibri" panose="020F0502020204030204" pitchFamily="34" charset="0"/>
              <a:cs typeface="+mn-cs"/>
            </a:endParaRPr>
          </a:p>
          <a:p>
            <a:pPr algn="ctr" eaLnBrk="1" hangingPunct="1"/>
            <a:r>
              <a:rPr lang="en-US" altLang="en-US" sz="4800" b="1" dirty="0">
                <a:solidFill>
                  <a:srgbClr val="2E78AE"/>
                </a:solidFill>
                <a:latin typeface="Ariel"/>
                <a:cs typeface="+mn-cs"/>
              </a:rPr>
              <a:t>University of Jeddah, Faculty of………, Department of…......,………</a:t>
            </a:r>
            <a:r>
              <a:rPr lang="ar-SA" altLang="en-US" sz="4800" b="1" dirty="0">
                <a:solidFill>
                  <a:srgbClr val="2E78AE"/>
                </a:solidFill>
                <a:latin typeface="Ariel"/>
                <a:cs typeface="Arial"/>
              </a:rPr>
              <a:t> جامعة جدة، كلية .............، قسم </a:t>
            </a:r>
            <a:r>
              <a:rPr lang="en-US" altLang="en-US" sz="4800" b="1" dirty="0">
                <a:solidFill>
                  <a:srgbClr val="C69C42"/>
                </a:solidFill>
                <a:latin typeface="Ariel"/>
                <a:cs typeface="+mn-cs"/>
              </a:rPr>
              <a:t>Submission No: (...............),(..............)</a:t>
            </a:r>
            <a:r>
              <a:rPr lang="ar-SA" altLang="en-US" sz="4800" b="1" dirty="0">
                <a:solidFill>
                  <a:srgbClr val="C69C42"/>
                </a:solidFill>
                <a:latin typeface="Ariel"/>
                <a:cs typeface="Arial"/>
              </a:rPr>
              <a:t>رقم المشاركة</a:t>
            </a:r>
            <a:endParaRPr lang="en-US" altLang="en-US" sz="4800" b="1" dirty="0">
              <a:solidFill>
                <a:srgbClr val="C69C42"/>
              </a:solidFill>
              <a:latin typeface="Ariel"/>
              <a:cs typeface="+mn-cs"/>
            </a:endParaRPr>
          </a:p>
        </p:txBody>
      </p:sp>
      <p:sp>
        <p:nvSpPr>
          <p:cNvPr id="9" name="Rectangle 2030">
            <a:extLst>
              <a:ext uri="{FF2B5EF4-FFF2-40B4-BE49-F238E27FC236}">
                <a16:creationId xmlns:a16="http://schemas.microsoft.com/office/drawing/2014/main" id="{051A7AB1-1CC1-14F2-CF7F-6591981EC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5305" y="26251707"/>
            <a:ext cx="9773914" cy="7960318"/>
          </a:xfrm>
          <a:prstGeom prst="rect">
            <a:avLst/>
          </a:prstGeom>
          <a:noFill/>
          <a:ln w="76200">
            <a:solidFill>
              <a:srgbClr val="2D78AF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2E78A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2037">
            <a:extLst>
              <a:ext uri="{FF2B5EF4-FFF2-40B4-BE49-F238E27FC236}">
                <a16:creationId xmlns:a16="http://schemas.microsoft.com/office/drawing/2014/main" id="{99F376C6-6954-B800-1004-01033D71E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4626" y="11178091"/>
            <a:ext cx="8679123" cy="343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Aft>
                <a:spcPct val="30000"/>
              </a:spcAft>
              <a:defRPr/>
            </a:pPr>
            <a:r>
              <a:rPr lang="en-US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 Target group and competitors.</a:t>
            </a:r>
            <a:endParaRPr lang="en-US" sz="1400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ct val="30000"/>
              </a:spcAft>
              <a:defRPr/>
            </a:pPr>
            <a:r>
              <a:rPr lang="ar-SA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الفئة المستهدفة والمنافسون</a:t>
            </a:r>
            <a:endParaRPr lang="ar-SA" sz="4650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030">
            <a:extLst>
              <a:ext uri="{FF2B5EF4-FFF2-40B4-BE49-F238E27FC236}">
                <a16:creationId xmlns:a16="http://schemas.microsoft.com/office/drawing/2014/main" id="{06B378F9-EC0F-9161-8E44-5FBC73D0A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23" y="10728197"/>
            <a:ext cx="9686699" cy="14760704"/>
          </a:xfrm>
          <a:prstGeom prst="rect">
            <a:avLst/>
          </a:prstGeom>
          <a:noFill/>
          <a:ln w="76200">
            <a:solidFill>
              <a:srgbClr val="D3B764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2162">
            <a:extLst>
              <a:ext uri="{FF2B5EF4-FFF2-40B4-BE49-F238E27FC236}">
                <a16:creationId xmlns:a16="http://schemas.microsoft.com/office/drawing/2014/main" id="{08ABDA64-4687-5C95-3454-82ED30F46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3378" y="34587437"/>
            <a:ext cx="9855841" cy="6879021"/>
          </a:xfrm>
          <a:prstGeom prst="rect">
            <a:avLst/>
          </a:prstGeom>
          <a:noFill/>
          <a:ln w="76200">
            <a:solidFill>
              <a:srgbClr val="D3B764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8BC04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2039">
            <a:extLst>
              <a:ext uri="{FF2B5EF4-FFF2-40B4-BE49-F238E27FC236}">
                <a16:creationId xmlns:a16="http://schemas.microsoft.com/office/drawing/2014/main" id="{6891EE20-B93E-7EEB-02BE-A465B2215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0843" y="35036309"/>
            <a:ext cx="9002838" cy="300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Development and future</a:t>
            </a:r>
            <a:r>
              <a:rPr lang="ar-SA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 </a:t>
            </a:r>
            <a:r>
              <a:rPr lang="en-US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plans and recommendations</a:t>
            </a:r>
            <a:endParaRPr lang="ar-SA" sz="4668" b="1" dirty="0" err="1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ar-SA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التطوير والخطط المستقبلية والتوصيات </a:t>
            </a:r>
            <a:endParaRPr lang="ar-SA" sz="4650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030">
            <a:extLst>
              <a:ext uri="{FF2B5EF4-FFF2-40B4-BE49-F238E27FC236}">
                <a16:creationId xmlns:a16="http://schemas.microsoft.com/office/drawing/2014/main" id="{7E7DC6F9-F239-DF65-B105-7501489D2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24" y="5168932"/>
            <a:ext cx="29266934" cy="4659653"/>
          </a:xfrm>
          <a:prstGeom prst="rect">
            <a:avLst/>
          </a:prstGeom>
          <a:noFill/>
          <a:ln w="76200">
            <a:solidFill>
              <a:srgbClr val="2D78AF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2030">
            <a:extLst>
              <a:ext uri="{FF2B5EF4-FFF2-40B4-BE49-F238E27FC236}">
                <a16:creationId xmlns:a16="http://schemas.microsoft.com/office/drawing/2014/main" id="{93A9A67A-A8C6-9567-F372-EFF865B15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5305" y="10836356"/>
            <a:ext cx="9773914" cy="14652545"/>
          </a:xfrm>
          <a:prstGeom prst="rect">
            <a:avLst/>
          </a:prstGeom>
          <a:noFill/>
          <a:ln w="76200">
            <a:solidFill>
              <a:srgbClr val="D3B764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2030">
            <a:extLst>
              <a:ext uri="{FF2B5EF4-FFF2-40B4-BE49-F238E27FC236}">
                <a16:creationId xmlns:a16="http://schemas.microsoft.com/office/drawing/2014/main" id="{17C98E32-9294-FCE3-BB2F-A820E6878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38" y="26187778"/>
            <a:ext cx="9686699" cy="15278680"/>
          </a:xfrm>
          <a:prstGeom prst="rect">
            <a:avLst/>
          </a:prstGeom>
          <a:noFill/>
          <a:ln w="76200">
            <a:solidFill>
              <a:srgbClr val="2D78AF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2030">
            <a:extLst>
              <a:ext uri="{FF2B5EF4-FFF2-40B4-BE49-F238E27FC236}">
                <a16:creationId xmlns:a16="http://schemas.microsoft.com/office/drawing/2014/main" id="{48A1FEA8-42BE-8228-8A2D-5C5AA944F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4626" y="34587437"/>
            <a:ext cx="8748482" cy="6879021"/>
          </a:xfrm>
          <a:prstGeom prst="rect">
            <a:avLst/>
          </a:prstGeom>
          <a:noFill/>
          <a:ln w="76200">
            <a:solidFill>
              <a:srgbClr val="D3B764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2037">
            <a:extLst>
              <a:ext uri="{FF2B5EF4-FFF2-40B4-BE49-F238E27FC236}">
                <a16:creationId xmlns:a16="http://schemas.microsoft.com/office/drawing/2014/main" id="{DACD4218-BF34-ABF3-117A-4CEE879B9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2113" y="11178091"/>
            <a:ext cx="9357389" cy="271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Aft>
                <a:spcPct val="30000"/>
              </a:spcAft>
              <a:defRPr/>
            </a:pPr>
            <a:r>
              <a:rPr lang="en-US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Project description and the plan </a:t>
            </a:r>
            <a:endParaRPr lang="ar-SA" sz="4650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ct val="30000"/>
              </a:spcAft>
              <a:defRPr/>
            </a:pPr>
            <a:r>
              <a:rPr lang="ar-SA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وصف المشروع والخطة المتبعة</a:t>
            </a:r>
            <a:endParaRPr lang="ar-SA" dirty="0"/>
          </a:p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B38C3A-08F1-50EA-F4B3-A6ECC5E482EB}"/>
              </a:ext>
            </a:extLst>
          </p:cNvPr>
          <p:cNvSpPr txBox="1"/>
          <p:nvPr/>
        </p:nvSpPr>
        <p:spPr>
          <a:xfrm>
            <a:off x="976338" y="30194389"/>
            <a:ext cx="9106497" cy="91778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914400" indent="-914400">
              <a:buAutoNum type="alphaLcParenR"/>
            </a:pPr>
            <a:r>
              <a:rPr lang="en-US" sz="4650" b="1" dirty="0">
                <a:solidFill>
                  <a:srgbClr val="C69C42"/>
                </a:solidFill>
                <a:latin typeface="Arial"/>
                <a:cs typeface="Arial"/>
              </a:rPr>
              <a:t>Marketing strategy</a:t>
            </a:r>
            <a:endParaRPr lang="ar-SA" sz="465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00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4650" b="1" dirty="0">
                <a:solidFill>
                  <a:srgbClr val="C69C42"/>
                </a:solidFill>
                <a:latin typeface="Arial"/>
                <a:cs typeface="Arial"/>
              </a:rPr>
              <a:t>أ) كيفية التسويق</a:t>
            </a:r>
            <a:endParaRPr lang="ar-SA" sz="465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The societal benefit </a:t>
            </a:r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00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ب) الفائدة المجتمعية</a:t>
            </a:r>
          </a:p>
          <a:p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The economic benefit </a:t>
            </a:r>
            <a:endParaRPr lang="ar-SA" sz="467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000" b="1" dirty="0">
              <a:solidFill>
                <a:srgbClr val="C69C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4670" b="1" dirty="0">
                <a:solidFill>
                  <a:srgbClr val="C69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ج) الفائدة الاقتصادية</a:t>
            </a:r>
          </a:p>
          <a:p>
            <a:endParaRPr lang="en-US" sz="46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037">
            <a:extLst>
              <a:ext uri="{FF2B5EF4-FFF2-40B4-BE49-F238E27FC236}">
                <a16:creationId xmlns:a16="http://schemas.microsoft.com/office/drawing/2014/main" id="{B0824C1B-78CC-4E78-3C46-A5FBC8261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92813" y="26754254"/>
            <a:ext cx="8679123" cy="344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Challenges and how to confront them</a:t>
            </a:r>
            <a:endParaRPr lang="ar-SA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r>
              <a:rPr lang="ar-SA" sz="4668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التحديات وكيفية مواجهتها</a:t>
            </a:r>
          </a:p>
          <a:p>
            <a:pPr eaLnBrk="1" fontAlgn="auto" hangingPunct="1">
              <a:spcBef>
                <a:spcPts val="0"/>
              </a:spcBef>
              <a:spcAft>
                <a:spcPct val="30000"/>
              </a:spcAft>
              <a:defRPr/>
            </a:pP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030">
            <a:extLst>
              <a:ext uri="{FF2B5EF4-FFF2-40B4-BE49-F238E27FC236}">
                <a16:creationId xmlns:a16="http://schemas.microsoft.com/office/drawing/2014/main" id="{649FA328-4B9B-0E52-E2E6-38E7A897B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099" y="26187779"/>
            <a:ext cx="8850437" cy="8111216"/>
          </a:xfrm>
          <a:prstGeom prst="rect">
            <a:avLst/>
          </a:prstGeom>
          <a:noFill/>
          <a:ln w="76200">
            <a:solidFill>
              <a:srgbClr val="D3B764"/>
            </a:solidFill>
            <a:miter lim="800000"/>
            <a:headEnd/>
            <a:tailEnd/>
          </a:ln>
        </p:spPr>
        <p:txBody>
          <a:bodyPr wrap="none" lIns="85382" tIns="42691" rIns="85382" bIns="42691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842167" eaLnBrk="1" hangingPunct="1">
              <a:defRPr/>
            </a:pPr>
            <a:endParaRPr lang="fr-FR" altLang="fr-FR" sz="1867">
              <a:solidFill>
                <a:srgbClr val="ECF8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2039">
            <a:extLst>
              <a:ext uri="{FF2B5EF4-FFF2-40B4-BE49-F238E27FC236}">
                <a16:creationId xmlns:a16="http://schemas.microsoft.com/office/drawing/2014/main" id="{06C02FCF-D3EC-807A-24A0-85E05F42B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098" y="35036309"/>
            <a:ext cx="9002838" cy="228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28" tIns="67228" rIns="67228" bIns="67228" anchor="ctr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1975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91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63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35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0775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Support and Partnerships</a:t>
            </a:r>
            <a:endParaRPr lang="ar-SA" sz="4650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  <a:p>
            <a:pPr algn="ctr">
              <a:defRPr/>
            </a:pPr>
            <a:r>
              <a:rPr lang="ar-SA" sz="4650" b="1" dirty="0">
                <a:solidFill>
                  <a:srgbClr val="2E78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الدعم والشراكات </a:t>
            </a:r>
            <a:endParaRPr lang="ar-SA" sz="4650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668" b="1" dirty="0">
              <a:solidFill>
                <a:srgbClr val="2E78A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602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357</Words>
  <Application>Microsoft Office PowerPoint</Application>
  <PresentationFormat>Custom</PresentationFormat>
  <Paragraphs>62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Ariel</vt:lpstr>
      <vt:lpstr>Calibri</vt:lpstr>
      <vt:lpstr>Times New Roman</vt:lpstr>
      <vt:lpstr>Wingdings</vt:lpstr>
      <vt:lpstr>نسق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ABRAR ABDULLAH HUSSAIN DAGHISTANI</dc:creator>
  <cp:lastModifiedBy>مرام طلال جمال باشا</cp:lastModifiedBy>
  <cp:revision>139</cp:revision>
  <dcterms:created xsi:type="dcterms:W3CDTF">2024-01-10T15:37:10Z</dcterms:created>
  <dcterms:modified xsi:type="dcterms:W3CDTF">2024-01-26T21:15:03Z</dcterms:modified>
</cp:coreProperties>
</file>