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4AB19-B5C6-6BF2-94E3-B93674EC86A4}" v="73" dt="2024-01-18T23:51:07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031" autoAdjust="0"/>
    <p:restoredTop sz="94988" autoAdjust="0"/>
  </p:normalViewPr>
  <p:slideViewPr>
    <p:cSldViewPr snapToGrid="0">
      <p:cViewPr varScale="1">
        <p:scale>
          <a:sx n="13" d="100"/>
          <a:sy n="13" d="100"/>
        </p:scale>
        <p:origin x="1995" y="19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03F76-ECF3-443A-BE28-08EABFE4E9A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4D1D-8BA1-4749-BFAD-1A73BFCEE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3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B4D1D-8BA1-4749-BFAD-1A73BFCEE1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6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B4D1D-8BA1-4749-BFAD-1A73BFCEE1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8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نص, لقطة شاشة, مستطيل&#10;&#10;تم إنشاء الوصف تلقائياً">
            <a:extLst>
              <a:ext uri="{FF2B5EF4-FFF2-40B4-BE49-F238E27FC236}">
                <a16:creationId xmlns:a16="http://schemas.microsoft.com/office/drawing/2014/main" id="{09AD5E34-03A6-753F-DF15-25CC3B0DB2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" y="0"/>
            <a:ext cx="30471288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5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نص, لقطة شاشة, مستطيل&#10;&#10;تم إنشاء الوصف تلقائياً">
            <a:extLst>
              <a:ext uri="{FF2B5EF4-FFF2-40B4-BE49-F238E27FC236}">
                <a16:creationId xmlns:a16="http://schemas.microsoft.com/office/drawing/2014/main" id="{C29FD6AE-831B-2084-3364-A86EF623B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" y="0"/>
            <a:ext cx="30356581" cy="426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1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r" defTabSz="3027487" rtl="1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0A411E-1991-6ADC-319B-F9C5E9C3B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90" y="4999553"/>
            <a:ext cx="28587032" cy="3662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ar-SA" sz="7200" b="1" dirty="0">
                <a:solidFill>
                  <a:schemeClr val="accent1"/>
                </a:solidFill>
                <a:latin typeface="+mj-lt"/>
              </a:rPr>
              <a:t>إرشادات تخطيط وتنظيم الملصق العلمي</a:t>
            </a:r>
            <a:endParaRPr lang="en-US" sz="7200" b="1" dirty="0">
              <a:solidFill>
                <a:schemeClr val="accent1"/>
              </a:solidFill>
              <a:latin typeface="+mj-lt"/>
            </a:endParaRPr>
          </a:p>
          <a:p>
            <a:pPr algn="ctr" rtl="1"/>
            <a:r>
              <a:rPr lang="ar-SA" sz="6600" b="1" dirty="0">
                <a:solidFill>
                  <a:schemeClr val="accent1"/>
                </a:solidFill>
                <a:latin typeface="+mj-lt"/>
              </a:rPr>
              <a:t>مجال الابتكار/ الاختراع</a:t>
            </a:r>
          </a:p>
          <a:p>
            <a:pPr algn="ctr" rtl="1"/>
            <a:endParaRPr lang="ar-SA" sz="6600" b="1" dirty="0">
              <a:solidFill>
                <a:schemeClr val="accent1"/>
              </a:solidFill>
              <a:latin typeface="+mj-lt"/>
            </a:endParaRPr>
          </a:p>
          <a:p>
            <a:pPr marL="857250" indent="-857250" algn="r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قم بإختيار اللغة المناسبة لعملك ( اللغة العربية أو اللغة الإنجليزية).</a:t>
            </a:r>
          </a:p>
          <a:p>
            <a:pPr algn="l" rtl="1"/>
            <a:endParaRPr lang="ar-SA" sz="7000" dirty="0">
              <a:solidFill>
                <a:schemeClr val="accent1"/>
              </a:solidFill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أنشئ ترتيبًا مرئيًا واضحًا بعنوان بارز، متبوعًا بأقسام مثل الفكرة العامة، الأهداف والفئة المستهدفة، الخطة المتبعة، دراسة الجدوى، التحديات وكيفية مواجهتها، الجانب الإبداعي، التطوير والخطط المستقبلية.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استخدم خطًا واضحًا (يفضل استخدام</a:t>
            </a:r>
            <a:r>
              <a:rPr lang="en-US" sz="7000" dirty="0">
                <a:latin typeface="+mn-lt"/>
              </a:rPr>
              <a:t> Arial </a:t>
            </a:r>
            <a:r>
              <a:rPr lang="ar-SA" sz="7000" dirty="0">
                <a:latin typeface="+mn-lt"/>
              </a:rPr>
              <a:t>)</a:t>
            </a:r>
            <a:endParaRPr lang="en-GB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en-GB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حافظ على حجم خط يمكن قراءته بسهولة من مسافة بعيدة (الحجم الموصى به للعناوين هو 46 والنص الرئيسي هو من 24 إلى 36).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يجب أن يكون ترتيب المحتوى ترتيب منطقي يتبع المنهج العلمي ( الفكرة العامة، الأهداف والفئة المستهدفة، الخطة المتبعة، دراسة الجدوى، التحديات وكيفية مواجهتها، الجانب الإبداعي، التطوير والخطط المستقبلية).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يجب المحافظة على التناسق في أنماط الخطوط والألوان والتنسيقات في جميع أنحاء الملصق.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قم بتضمين عناصر بصرية كالرسومات والمخططات والصور ذات الصلة.</a:t>
            </a:r>
            <a:endParaRPr lang="en-US" sz="7000" dirty="0">
              <a:latin typeface="+mn-lt"/>
            </a:endParaRPr>
          </a:p>
          <a:p>
            <a:pPr algn="just" rtl="1"/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تأكد من أن التسميات التوضيحية للعناصر البصرية عالية الجودة وموجزة، ولكنها غنية بالمعلومات.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استخدم المسافات البيضاء بشكل جيد لتحسين إمكانية القراءة وتجنب الفوضى في الملصق.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تأكد من وجود مسافة مناسبة بين النص والصور والأقسام.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كن موجزا في النص الخاص بك واستخدم النقاط والفقرات القصيرة لتوصيل المعلومات بكفاءة.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قم بمراجعة الملصق الخاص بك بدقة للتأكد من عدم وجود أخطاء إملائية ونحوية.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تذكر أن الملصق العلمي يجب أن يكون واضح، وسهل، وأن يستطيع جمهورك قراءته بشكل سريع.</a:t>
            </a:r>
          </a:p>
        </p:txBody>
      </p:sp>
    </p:spTree>
    <p:extLst>
      <p:ext uri="{BB962C8B-B14F-4D97-AF65-F5344CB8AC3E}">
        <p14:creationId xmlns:p14="http://schemas.microsoft.com/office/powerpoint/2010/main" val="325584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30">
            <a:extLst>
              <a:ext uri="{FF2B5EF4-FFF2-40B4-BE49-F238E27FC236}">
                <a16:creationId xmlns:a16="http://schemas.microsoft.com/office/drawing/2014/main" id="{0727623A-FF20-060E-ABC6-5BAA5D7A6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699" y="10877038"/>
            <a:ext cx="9002837" cy="14611864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2036">
            <a:extLst>
              <a:ext uri="{FF2B5EF4-FFF2-40B4-BE49-F238E27FC236}">
                <a16:creationId xmlns:a16="http://schemas.microsoft.com/office/drawing/2014/main" id="{444C8F54-556B-14ED-0BF6-663A7B72F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673" y="10988646"/>
            <a:ext cx="4863025" cy="157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70" b="1" i="0" dirty="0">
                <a:solidFill>
                  <a:srgbClr val="2E78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general idea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70" b="1" dirty="0">
                <a:solidFill>
                  <a:srgbClr val="2E78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الفكرة العامة </a:t>
            </a:r>
            <a:endParaRPr lang="en-US" sz="4670" b="1" dirty="0">
              <a:solidFill>
                <a:srgbClr val="2E78A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039">
            <a:extLst>
              <a:ext uri="{FF2B5EF4-FFF2-40B4-BE49-F238E27FC236}">
                <a16:creationId xmlns:a16="http://schemas.microsoft.com/office/drawing/2014/main" id="{42965C6F-34D2-3B11-A111-5DBF0AFD2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967" y="26205391"/>
            <a:ext cx="8918577" cy="157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Feasibility study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دراسة الجدوى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039">
            <a:extLst>
              <a:ext uri="{FF2B5EF4-FFF2-40B4-BE49-F238E27FC236}">
                <a16:creationId xmlns:a16="http://schemas.microsoft.com/office/drawing/2014/main" id="{F7F76D57-F500-6FD4-E143-232BDB989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6275" y="26259837"/>
            <a:ext cx="8918577" cy="157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creative side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الجانب الإبداعي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AD9FB-8382-9C81-DBA3-C15109359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90" y="6151643"/>
            <a:ext cx="2858703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Title/</a:t>
            </a:r>
            <a:r>
              <a:rPr lang="ar-SA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العنوان </a:t>
            </a:r>
            <a:endParaRPr lang="en-GB" altLang="en-US" sz="4800" b="1" dirty="0">
              <a:solidFill>
                <a:srgbClr val="2E6CA1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/>
            <a:r>
              <a:rPr lang="en-US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Student’s name</a:t>
            </a:r>
            <a:r>
              <a:rPr lang="ar-SA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 اسم الطالب أو الطالبة / </a:t>
            </a:r>
            <a:endParaRPr lang="en-US" altLang="en-US" sz="4800" b="1" dirty="0">
              <a:solidFill>
                <a:srgbClr val="2E6CA1"/>
              </a:solidFill>
              <a:latin typeface="Calibri" panose="020F0502020204030204" pitchFamily="34" charset="0"/>
              <a:cs typeface="+mn-cs"/>
            </a:endParaRPr>
          </a:p>
          <a:p>
            <a:pPr algn="ctr"/>
            <a:r>
              <a:rPr lang="en-US" altLang="en-US" sz="4800" b="1" dirty="0">
                <a:solidFill>
                  <a:srgbClr val="2E78AE"/>
                </a:solidFill>
                <a:latin typeface="Ariel"/>
                <a:cs typeface="+mn-cs"/>
              </a:rPr>
              <a:t>University of Jeddah, Faculty of………, Department of………,.........…</a:t>
            </a:r>
            <a:r>
              <a:rPr lang="ar-SA" altLang="en-US" sz="4800" b="1" dirty="0">
                <a:solidFill>
                  <a:srgbClr val="2E78AE"/>
                </a:solidFill>
                <a:latin typeface="Ariel"/>
                <a:cs typeface="Arial"/>
              </a:rPr>
              <a:t> جامعة جدة، كلية .............، قسم </a:t>
            </a:r>
            <a:endParaRPr lang="en-US" altLang="en-US" sz="4800" b="1" dirty="0">
              <a:solidFill>
                <a:srgbClr val="2E78AE"/>
              </a:solidFill>
              <a:latin typeface="Ariel"/>
              <a:cs typeface="+mn-cs"/>
            </a:endParaRPr>
          </a:p>
          <a:p>
            <a:pPr algn="ctr"/>
            <a:r>
              <a:rPr lang="en-US" altLang="en-US" sz="4800" b="1" dirty="0">
                <a:solidFill>
                  <a:srgbClr val="C69C42"/>
                </a:solidFill>
                <a:latin typeface="Ariel"/>
                <a:cs typeface="+mn-cs"/>
              </a:rPr>
              <a:t>Submission No: (................),(...............)</a:t>
            </a:r>
            <a:r>
              <a:rPr lang="ar-SA" altLang="en-US" sz="4800" b="1" dirty="0">
                <a:solidFill>
                  <a:srgbClr val="C69C42"/>
                </a:solidFill>
                <a:latin typeface="Ariel"/>
                <a:cs typeface="Arial"/>
              </a:rPr>
              <a:t>رقم المشاركة </a:t>
            </a:r>
            <a:endParaRPr lang="en-US" altLang="en-US" sz="4800" b="1" dirty="0">
              <a:solidFill>
                <a:srgbClr val="C69C42"/>
              </a:solidFill>
              <a:latin typeface="Ariel"/>
              <a:cs typeface="Arial"/>
            </a:endParaRPr>
          </a:p>
        </p:txBody>
      </p:sp>
      <p:sp>
        <p:nvSpPr>
          <p:cNvPr id="9" name="Rectangle 2030">
            <a:extLst>
              <a:ext uri="{FF2B5EF4-FFF2-40B4-BE49-F238E27FC236}">
                <a16:creationId xmlns:a16="http://schemas.microsoft.com/office/drawing/2014/main" id="{051A7AB1-1CC1-14F2-CF7F-6591981EC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5305" y="26251707"/>
            <a:ext cx="9773914" cy="7960318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2E78A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2037">
            <a:extLst>
              <a:ext uri="{FF2B5EF4-FFF2-40B4-BE49-F238E27FC236}">
                <a16:creationId xmlns:a16="http://schemas.microsoft.com/office/drawing/2014/main" id="{99F376C6-6954-B800-1004-01033D71E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6176" y="10958922"/>
            <a:ext cx="8679123" cy="272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Objectives and target group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الأهداف والفئة المستهدفة</a:t>
            </a: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030">
            <a:extLst>
              <a:ext uri="{FF2B5EF4-FFF2-40B4-BE49-F238E27FC236}">
                <a16:creationId xmlns:a16="http://schemas.microsoft.com/office/drawing/2014/main" id="{06B378F9-EC0F-9161-8E44-5FBC73D0A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23" y="10728197"/>
            <a:ext cx="9686699" cy="14760704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2162">
            <a:extLst>
              <a:ext uri="{FF2B5EF4-FFF2-40B4-BE49-F238E27FC236}">
                <a16:creationId xmlns:a16="http://schemas.microsoft.com/office/drawing/2014/main" id="{08ABDA64-4687-5C95-3454-82ED30F46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3378" y="34766573"/>
            <a:ext cx="9855841" cy="6763814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8BC04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2039">
            <a:extLst>
              <a:ext uri="{FF2B5EF4-FFF2-40B4-BE49-F238E27FC236}">
                <a16:creationId xmlns:a16="http://schemas.microsoft.com/office/drawing/2014/main" id="{6891EE20-B93E-7EEB-02BE-A465B221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6275" y="34766573"/>
            <a:ext cx="9002838" cy="229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Development and future</a:t>
            </a: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التطوير والخطط المستقبلية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030">
            <a:extLst>
              <a:ext uri="{FF2B5EF4-FFF2-40B4-BE49-F238E27FC236}">
                <a16:creationId xmlns:a16="http://schemas.microsoft.com/office/drawing/2014/main" id="{7E7DC6F9-F239-DF65-B105-7501489D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24" y="5168932"/>
            <a:ext cx="29266934" cy="4659653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030">
            <a:extLst>
              <a:ext uri="{FF2B5EF4-FFF2-40B4-BE49-F238E27FC236}">
                <a16:creationId xmlns:a16="http://schemas.microsoft.com/office/drawing/2014/main" id="{93A9A67A-A8C6-9567-F372-EFF865B1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5305" y="10836356"/>
            <a:ext cx="9773914" cy="14652545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2030">
            <a:extLst>
              <a:ext uri="{FF2B5EF4-FFF2-40B4-BE49-F238E27FC236}">
                <a16:creationId xmlns:a16="http://schemas.microsoft.com/office/drawing/2014/main" id="{17C98E32-9294-FCE3-BB2F-A820E6878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4" y="26251707"/>
            <a:ext cx="9686699" cy="15278680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030">
            <a:extLst>
              <a:ext uri="{FF2B5EF4-FFF2-40B4-BE49-F238E27FC236}">
                <a16:creationId xmlns:a16="http://schemas.microsoft.com/office/drawing/2014/main" id="{48A1FEA8-42BE-8228-8A2D-5C5AA944F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699" y="26251707"/>
            <a:ext cx="9002837" cy="15278680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2037">
            <a:extLst>
              <a:ext uri="{FF2B5EF4-FFF2-40B4-BE49-F238E27FC236}">
                <a16:creationId xmlns:a16="http://schemas.microsoft.com/office/drawing/2014/main" id="{DACD4218-BF34-ABF3-117A-4CEE879B9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96001" y="10958922"/>
            <a:ext cx="8679123" cy="272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plan 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الخطة المتبعة</a:t>
            </a: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B38C3A-08F1-50EA-F4B3-A6ECC5E482EB}"/>
              </a:ext>
            </a:extLst>
          </p:cNvPr>
          <p:cNvSpPr txBox="1"/>
          <p:nvPr/>
        </p:nvSpPr>
        <p:spPr>
          <a:xfrm>
            <a:off x="965046" y="28540641"/>
            <a:ext cx="9106497" cy="917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LcParenR"/>
            </a:pPr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ability to commercialize</a:t>
            </a:r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00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أ) القدرة على التسويق</a:t>
            </a:r>
          </a:p>
          <a:p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The societal benefit </a:t>
            </a:r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00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ب) الفائدة المجتمعية</a:t>
            </a:r>
          </a:p>
          <a:p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The economic benefit </a:t>
            </a:r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00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ج) الفائدة الاقتصادية</a:t>
            </a:r>
          </a:p>
          <a:p>
            <a:endParaRPr lang="en-US" sz="46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037">
            <a:extLst>
              <a:ext uri="{FF2B5EF4-FFF2-40B4-BE49-F238E27FC236}">
                <a16:creationId xmlns:a16="http://schemas.microsoft.com/office/drawing/2014/main" id="{B0824C1B-78CC-4E78-3C46-A5FBC8261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6176" y="26175443"/>
            <a:ext cx="8679123" cy="344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 and how to confront them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التحديات وكيفية مواجهتها</a:t>
            </a: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602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334</Words>
  <Application>Microsoft Office PowerPoint</Application>
  <PresentationFormat>Custom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Ariel</vt:lpstr>
      <vt:lpstr>Calibri</vt:lpstr>
      <vt:lpstr>Times New Roman</vt:lpstr>
      <vt:lpstr>Wingdings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ABRAR ABDULLAH HUSSAIN DAGHISTANI</dc:creator>
  <cp:lastModifiedBy>مرام طلال جمال باشا</cp:lastModifiedBy>
  <cp:revision>15</cp:revision>
  <dcterms:created xsi:type="dcterms:W3CDTF">2024-01-10T15:37:10Z</dcterms:created>
  <dcterms:modified xsi:type="dcterms:W3CDTF">2024-01-26T21:16:05Z</dcterms:modified>
</cp:coreProperties>
</file>